
<file path=[Content_Types].xml><?xml version="1.0" encoding="utf-8"?>
<Types xmlns="http://schemas.openxmlformats.org/package/2006/content-types">
  <Default Extension="png" ContentType="image/png"/>
  <Default Extension="bin" ContentType="application/vnd.openxmlformats-officedocument.oleObject"/>
  <Default Extension="xlsm" ContentType="application/vnd.ms-excel.sheet.macroEnabled.12"/>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1.xml" ContentType="application/vnd.openxmlformats-officedocument.drawingml.chart+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556" r:id="rId31"/>
    <p:sldId id="557" r:id="rId32"/>
    <p:sldId id="558" r:id="rId33"/>
    <p:sldId id="559" r:id="rId34"/>
    <p:sldId id="560" r:id="rId35"/>
    <p:sldId id="561" r:id="rId36"/>
    <p:sldId id="286"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563" r:id="rId57"/>
    <p:sldId id="604" r:id="rId58"/>
    <p:sldId id="605" r:id="rId59"/>
    <p:sldId id="562" r:id="rId60"/>
    <p:sldId id="606" r:id="rId61"/>
    <p:sldId id="313" r:id="rId62"/>
    <p:sldId id="314" r:id="rId63"/>
    <p:sldId id="315" r:id="rId64"/>
    <p:sldId id="316" r:id="rId65"/>
    <p:sldId id="308" r:id="rId66"/>
    <p:sldId id="317" r:id="rId67"/>
    <p:sldId id="318" r:id="rId68"/>
    <p:sldId id="319" r:id="rId69"/>
    <p:sldId id="320" r:id="rId70"/>
    <p:sldId id="322" r:id="rId71"/>
    <p:sldId id="331" r:id="rId72"/>
    <p:sldId id="332" r:id="rId73"/>
    <p:sldId id="333" r:id="rId74"/>
    <p:sldId id="334" r:id="rId75"/>
    <p:sldId id="335" r:id="rId76"/>
    <p:sldId id="336" r:id="rId77"/>
    <p:sldId id="337" r:id="rId78"/>
    <p:sldId id="338" r:id="rId79"/>
    <p:sldId id="339" r:id="rId80"/>
    <p:sldId id="564" r:id="rId81"/>
    <p:sldId id="330" r:id="rId82"/>
    <p:sldId id="340" r:id="rId83"/>
    <p:sldId id="341" r:id="rId84"/>
    <p:sldId id="342" r:id="rId85"/>
    <p:sldId id="343" r:id="rId86"/>
    <p:sldId id="344" r:id="rId87"/>
    <p:sldId id="345" r:id="rId88"/>
    <p:sldId id="566"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568" r:id="rId102"/>
    <p:sldId id="363" r:id="rId103"/>
    <p:sldId id="364" r:id="rId104"/>
    <p:sldId id="365" r:id="rId105"/>
    <p:sldId id="567" r:id="rId106"/>
    <p:sldId id="366" r:id="rId107"/>
    <p:sldId id="367" r:id="rId108"/>
    <p:sldId id="368" r:id="rId109"/>
    <p:sldId id="369" r:id="rId110"/>
    <p:sldId id="370" r:id="rId111"/>
    <p:sldId id="371" r:id="rId112"/>
    <p:sldId id="372" r:id="rId113"/>
    <p:sldId id="569"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405" r:id="rId128"/>
    <p:sldId id="406" r:id="rId129"/>
    <p:sldId id="407" r:id="rId130"/>
    <p:sldId id="408" r:id="rId131"/>
    <p:sldId id="409" r:id="rId132"/>
    <p:sldId id="410" r:id="rId133"/>
    <p:sldId id="411" r:id="rId134"/>
    <p:sldId id="412" r:id="rId135"/>
    <p:sldId id="413" r:id="rId136"/>
    <p:sldId id="414" r:id="rId137"/>
    <p:sldId id="415" r:id="rId138"/>
    <p:sldId id="416" r:id="rId139"/>
    <p:sldId id="417" r:id="rId140"/>
    <p:sldId id="418" r:id="rId141"/>
    <p:sldId id="419" r:id="rId142"/>
    <p:sldId id="420" r:id="rId143"/>
    <p:sldId id="421" r:id="rId144"/>
    <p:sldId id="422" r:id="rId145"/>
    <p:sldId id="424" r:id="rId146"/>
    <p:sldId id="425" r:id="rId147"/>
    <p:sldId id="426" r:id="rId148"/>
    <p:sldId id="427" r:id="rId149"/>
    <p:sldId id="428" r:id="rId150"/>
    <p:sldId id="429" r:id="rId151"/>
    <p:sldId id="430" r:id="rId152"/>
    <p:sldId id="431" r:id="rId153"/>
    <p:sldId id="432" r:id="rId154"/>
    <p:sldId id="570" r:id="rId155"/>
    <p:sldId id="435" r:id="rId156"/>
    <p:sldId id="436" r:id="rId157"/>
    <p:sldId id="437" r:id="rId158"/>
    <p:sldId id="438" r:id="rId159"/>
    <p:sldId id="439" r:id="rId160"/>
    <p:sldId id="440" r:id="rId161"/>
    <p:sldId id="441" r:id="rId162"/>
    <p:sldId id="442" r:id="rId163"/>
    <p:sldId id="443" r:id="rId164"/>
    <p:sldId id="444" r:id="rId165"/>
    <p:sldId id="445" r:id="rId166"/>
    <p:sldId id="446" r:id="rId167"/>
    <p:sldId id="447" r:id="rId168"/>
    <p:sldId id="448" r:id="rId169"/>
    <p:sldId id="449" r:id="rId170"/>
    <p:sldId id="450" r:id="rId171"/>
    <p:sldId id="452" r:id="rId172"/>
    <p:sldId id="453" r:id="rId173"/>
    <p:sldId id="454" r:id="rId174"/>
    <p:sldId id="455" r:id="rId175"/>
    <p:sldId id="456" r:id="rId176"/>
    <p:sldId id="457" r:id="rId177"/>
    <p:sldId id="458" r:id="rId178"/>
    <p:sldId id="459" r:id="rId179"/>
    <p:sldId id="460" r:id="rId180"/>
    <p:sldId id="461" r:id="rId181"/>
    <p:sldId id="462" r:id="rId182"/>
    <p:sldId id="463" r:id="rId183"/>
    <p:sldId id="464" r:id="rId184"/>
    <p:sldId id="465" r:id="rId185"/>
    <p:sldId id="466" r:id="rId186"/>
    <p:sldId id="467" r:id="rId187"/>
    <p:sldId id="468" r:id="rId188"/>
    <p:sldId id="469" r:id="rId189"/>
    <p:sldId id="470" r:id="rId190"/>
    <p:sldId id="471" r:id="rId191"/>
    <p:sldId id="472" r:id="rId192"/>
    <p:sldId id="473" r:id="rId193"/>
    <p:sldId id="474" r:id="rId194"/>
    <p:sldId id="475" r:id="rId195"/>
    <p:sldId id="571" r:id="rId196"/>
    <p:sldId id="476" r:id="rId197"/>
    <p:sldId id="477" r:id="rId198"/>
    <p:sldId id="478" r:id="rId199"/>
    <p:sldId id="479" r:id="rId200"/>
    <p:sldId id="480" r:id="rId201"/>
    <p:sldId id="481" r:id="rId202"/>
    <p:sldId id="482" r:id="rId203"/>
    <p:sldId id="483" r:id="rId204"/>
    <p:sldId id="484" r:id="rId205"/>
    <p:sldId id="485" r:id="rId206"/>
    <p:sldId id="486" r:id="rId207"/>
    <p:sldId id="487" r:id="rId208"/>
    <p:sldId id="488" r:id="rId209"/>
    <p:sldId id="489" r:id="rId210"/>
    <p:sldId id="490" r:id="rId211"/>
    <p:sldId id="491" r:id="rId212"/>
    <p:sldId id="492" r:id="rId213"/>
    <p:sldId id="493" r:id="rId214"/>
    <p:sldId id="494" r:id="rId215"/>
    <p:sldId id="495" r:id="rId216"/>
    <p:sldId id="496" r:id="rId217"/>
    <p:sldId id="497" r:id="rId218"/>
    <p:sldId id="498" r:id="rId219"/>
    <p:sldId id="499" r:id="rId220"/>
    <p:sldId id="500" r:id="rId221"/>
    <p:sldId id="501" r:id="rId222"/>
    <p:sldId id="502" r:id="rId223"/>
    <p:sldId id="503" r:id="rId224"/>
    <p:sldId id="504" r:id="rId225"/>
    <p:sldId id="505" r:id="rId226"/>
    <p:sldId id="506" r:id="rId227"/>
    <p:sldId id="507" r:id="rId228"/>
    <p:sldId id="508" r:id="rId229"/>
    <p:sldId id="509" r:id="rId230"/>
    <p:sldId id="510" r:id="rId231"/>
    <p:sldId id="511" r:id="rId232"/>
    <p:sldId id="512" r:id="rId233"/>
    <p:sldId id="513" r:id="rId234"/>
    <p:sldId id="514" r:id="rId235"/>
    <p:sldId id="515" r:id="rId236"/>
    <p:sldId id="516" r:id="rId237"/>
    <p:sldId id="517" r:id="rId238"/>
    <p:sldId id="518" r:id="rId239"/>
    <p:sldId id="519" r:id="rId240"/>
    <p:sldId id="520" r:id="rId241"/>
    <p:sldId id="521" r:id="rId242"/>
    <p:sldId id="522" r:id="rId243"/>
    <p:sldId id="523" r:id="rId244"/>
    <p:sldId id="524" r:id="rId245"/>
    <p:sldId id="525" r:id="rId246"/>
    <p:sldId id="526" r:id="rId247"/>
    <p:sldId id="527" r:id="rId248"/>
    <p:sldId id="528" r:id="rId249"/>
    <p:sldId id="529" r:id="rId250"/>
    <p:sldId id="530" r:id="rId251"/>
    <p:sldId id="531" r:id="rId252"/>
    <p:sldId id="572" r:id="rId253"/>
    <p:sldId id="573" r:id="rId254"/>
    <p:sldId id="574" r:id="rId255"/>
    <p:sldId id="575" r:id="rId256"/>
    <p:sldId id="576" r:id="rId257"/>
    <p:sldId id="577" r:id="rId258"/>
    <p:sldId id="578" r:id="rId259"/>
    <p:sldId id="579" r:id="rId260"/>
    <p:sldId id="580" r:id="rId261"/>
    <p:sldId id="581" r:id="rId262"/>
    <p:sldId id="582" r:id="rId263"/>
    <p:sldId id="583" r:id="rId264"/>
    <p:sldId id="584" r:id="rId265"/>
    <p:sldId id="585" r:id="rId266"/>
    <p:sldId id="586" r:id="rId267"/>
    <p:sldId id="587" r:id="rId268"/>
    <p:sldId id="588" r:id="rId269"/>
    <p:sldId id="589" r:id="rId270"/>
    <p:sldId id="590" r:id="rId271"/>
    <p:sldId id="591" r:id="rId272"/>
    <p:sldId id="592" r:id="rId273"/>
    <p:sldId id="593" r:id="rId274"/>
    <p:sldId id="594" r:id="rId275"/>
    <p:sldId id="595" r:id="rId276"/>
    <p:sldId id="596" r:id="rId277"/>
    <p:sldId id="597" r:id="rId278"/>
    <p:sldId id="598" r:id="rId279"/>
    <p:sldId id="599" r:id="rId280"/>
    <p:sldId id="600" r:id="rId281"/>
    <p:sldId id="601" r:id="rId282"/>
    <p:sldId id="602" r:id="rId283"/>
    <p:sldId id="60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08" autoAdjust="0"/>
  </p:normalViewPr>
  <p:slideViewPr>
    <p:cSldViewPr>
      <p:cViewPr varScale="1">
        <p:scale>
          <a:sx n="63" d="100"/>
          <a:sy n="63" d="100"/>
        </p:scale>
        <p:origin x="-137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heme" Target="theme/theme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charts/_rels/chart1.xml.rels><?xml version="1.0" encoding="UTF-8" standalone="yes"?>
<Relationships xmlns="http://schemas.openxmlformats.org/package/2006/relationships"><Relationship Id="rId1" Type="http://schemas.openxmlformats.org/officeDocument/2006/relationships/oleObject" Target="file:///D:\MesDocuments\chaparteguij\Documents\My%20Dropbox\Dauphine\cours6_c.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spPr>
            <a:solidFill>
              <a:srgbClr val="FFC000"/>
            </a:solidFill>
          </c:spPr>
          <c:invertIfNegative val="0"/>
          <c:cat>
            <c:strRef>
              <c:f>Feuil3!$D$1:$D$3</c:f>
              <c:strCache>
                <c:ptCount val="3"/>
                <c:pt idx="0">
                  <c:v>V1</c:v>
                </c:pt>
                <c:pt idx="1">
                  <c:v>V2</c:v>
                </c:pt>
                <c:pt idx="2">
                  <c:v>V3</c:v>
                </c:pt>
              </c:strCache>
            </c:strRef>
          </c:cat>
          <c:val>
            <c:numRef>
              <c:f>Feuil3!$E$1:$E$3</c:f>
              <c:numCache>
                <c:formatCode>General</c:formatCode>
                <c:ptCount val="3"/>
                <c:pt idx="0">
                  <c:v>10</c:v>
                </c:pt>
                <c:pt idx="1">
                  <c:v>8</c:v>
                </c:pt>
                <c:pt idx="2">
                  <c:v>13</c:v>
                </c:pt>
              </c:numCache>
            </c:numRef>
          </c:val>
        </c:ser>
        <c:ser>
          <c:idx val="1"/>
          <c:order val="1"/>
          <c:spPr>
            <a:solidFill>
              <a:schemeClr val="bg2">
                <a:lumMod val="75000"/>
              </a:schemeClr>
            </a:solidFill>
          </c:spPr>
          <c:invertIfNegative val="0"/>
          <c:cat>
            <c:strRef>
              <c:f>Feuil3!$D$1:$D$3</c:f>
              <c:strCache>
                <c:ptCount val="3"/>
                <c:pt idx="0">
                  <c:v>V1</c:v>
                </c:pt>
                <c:pt idx="1">
                  <c:v>V2</c:v>
                </c:pt>
                <c:pt idx="2">
                  <c:v>V3</c:v>
                </c:pt>
              </c:strCache>
            </c:strRef>
          </c:cat>
          <c:val>
            <c:numRef>
              <c:f>Feuil3!$F$1:$F$3</c:f>
              <c:numCache>
                <c:formatCode>General</c:formatCode>
                <c:ptCount val="3"/>
                <c:pt idx="0">
                  <c:v>12</c:v>
                </c:pt>
                <c:pt idx="1">
                  <c:v>3</c:v>
                </c:pt>
                <c:pt idx="2">
                  <c:v>11</c:v>
                </c:pt>
              </c:numCache>
            </c:numRef>
          </c:val>
        </c:ser>
        <c:dLbls>
          <c:showLegendKey val="0"/>
          <c:showVal val="0"/>
          <c:showCatName val="0"/>
          <c:showSerName val="0"/>
          <c:showPercent val="0"/>
          <c:showBubbleSize val="0"/>
        </c:dLbls>
        <c:gapWidth val="150"/>
        <c:overlap val="100"/>
        <c:axId val="559362560"/>
        <c:axId val="559456256"/>
      </c:barChart>
      <c:catAx>
        <c:axId val="559362560"/>
        <c:scaling>
          <c:orientation val="minMax"/>
        </c:scaling>
        <c:delete val="0"/>
        <c:axPos val="b"/>
        <c:majorTickMark val="out"/>
        <c:minorTickMark val="none"/>
        <c:tickLblPos val="nextTo"/>
        <c:crossAx val="559456256"/>
        <c:crosses val="autoZero"/>
        <c:auto val="1"/>
        <c:lblAlgn val="ctr"/>
        <c:lblOffset val="100"/>
        <c:noMultiLvlLbl val="0"/>
      </c:catAx>
      <c:valAx>
        <c:axId val="559456256"/>
        <c:scaling>
          <c:orientation val="minMax"/>
        </c:scaling>
        <c:delete val="0"/>
        <c:axPos val="l"/>
        <c:majorGridlines/>
        <c:numFmt formatCode="General" sourceLinked="1"/>
        <c:majorTickMark val="out"/>
        <c:minorTickMark val="none"/>
        <c:tickLblPos val="nextTo"/>
        <c:crossAx val="559362560"/>
        <c:crosses val="autoZero"/>
        <c:crossBetween val="between"/>
      </c:valAx>
    </c:plotArea>
    <c:legend>
      <c:legendPos val="r"/>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 Id="rId5" Type="http://schemas.openxmlformats.org/officeDocument/2006/relationships/image" Target="../media/image145.wmf"/><Relationship Id="rId4" Type="http://schemas.openxmlformats.org/officeDocument/2006/relationships/image" Target="../media/image14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CFD041-31CF-471F-A2DD-B19FBC004836}" type="datetimeFigureOut">
              <a:rPr lang="fr-FR" smtClean="0"/>
              <a:pPr/>
              <a:t>18/11/2013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E7B0D9-9C4B-45C2-9A44-A00782A09AF4}" type="slidenum">
              <a:rPr lang="fr-FR" smtClean="0"/>
              <a:pPr/>
              <a:t>‹N°›</a:t>
            </a:fld>
            <a:endParaRPr lang="fr-FR"/>
          </a:p>
        </p:txBody>
      </p:sp>
    </p:spTree>
    <p:extLst>
      <p:ext uri="{BB962C8B-B14F-4D97-AF65-F5344CB8AC3E}">
        <p14:creationId xmlns:p14="http://schemas.microsoft.com/office/powerpoint/2010/main" val="4236471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a:t>
            </a:fld>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10</a:t>
            </a:fld>
            <a:endParaRPr lang="fr-F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118</a:t>
            </a:fld>
            <a:endParaRPr lang="fr-FR"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119</a:t>
            </a:fld>
            <a:endParaRPr lang="fr-FR"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120</a:t>
            </a:fld>
            <a:endParaRPr lang="fr-FR"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121</a:t>
            </a:fld>
            <a:endParaRPr lang="fr-FR"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122</a:t>
            </a:fld>
            <a:endParaRPr lang="fr-FR"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123</a:t>
            </a:fld>
            <a:endParaRPr lang="fr-FR"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124</a:t>
            </a:fld>
            <a:endParaRPr lang="fr-FR"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125</a:t>
            </a:fld>
            <a:endParaRPr lang="fr-FR"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126</a:t>
            </a:fld>
            <a:endParaRPr lang="fr-FR"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127</a:t>
            </a:fld>
            <a:endParaRPr lang="fr-F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a:t>
            </a:fld>
            <a:endParaRPr lang="fr-F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128</a:t>
            </a:fld>
            <a:endParaRPr lang="fr-FR"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129</a:t>
            </a:fld>
            <a:endParaRPr lang="fr-FR"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130</a:t>
            </a:fld>
            <a:endParaRPr lang="fr-FR"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131</a:t>
            </a:fld>
            <a:endParaRPr lang="fr-FR"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132</a:t>
            </a:fld>
            <a:endParaRPr lang="fr-FR"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133</a:t>
            </a:fld>
            <a:endParaRPr lang="fr-FR"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134</a:t>
            </a:fld>
            <a:endParaRPr lang="fr-FR"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135</a:t>
            </a:fld>
            <a:endParaRPr lang="fr-FR"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136</a:t>
            </a:fld>
            <a:endParaRPr lang="fr-FR"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137</a:t>
            </a:fld>
            <a:endParaRPr lang="fr-F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12</a:t>
            </a:fld>
            <a:endParaRPr lang="fr-F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138</a:t>
            </a:fld>
            <a:endParaRPr lang="fr-FR"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139</a:t>
            </a:fld>
            <a:endParaRPr lang="fr-FR"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140</a:t>
            </a:fld>
            <a:endParaRPr lang="fr-FR"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141</a:t>
            </a:fld>
            <a:endParaRPr lang="fr-FR"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142</a:t>
            </a:fld>
            <a:endParaRPr lang="fr-FR"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143</a:t>
            </a:fld>
            <a:endParaRPr lang="fr-FR"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144</a:t>
            </a:fld>
            <a:endParaRPr lang="fr-FR"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145</a:t>
            </a:fld>
            <a:endParaRPr lang="fr-FR"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146</a:t>
            </a:fld>
            <a:endParaRPr lang="fr-FR"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147</a:t>
            </a:fld>
            <a:endParaRPr lang="fr-F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13</a:t>
            </a:fld>
            <a:endParaRPr lang="fr-F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148</a:t>
            </a:fld>
            <a:endParaRPr lang="fr-FR"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149</a:t>
            </a:fld>
            <a:endParaRPr lang="fr-FR"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150</a:t>
            </a:fld>
            <a:endParaRPr lang="fr-FR"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151</a:t>
            </a:fld>
            <a:endParaRPr lang="fr-FR"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152</a:t>
            </a:fld>
            <a:endParaRPr lang="fr-FR"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153</a:t>
            </a:fld>
            <a:endParaRPr lang="fr-FR"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155</a:t>
            </a:fld>
            <a:endParaRPr lang="fr-FR"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156</a:t>
            </a:fld>
            <a:endParaRPr lang="fr-FR"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157</a:t>
            </a:fld>
            <a:endParaRPr lang="fr-FR"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158</a:t>
            </a:fld>
            <a:endParaRPr lang="fr-F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14</a:t>
            </a:fld>
            <a:endParaRPr lang="fr-F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159</a:t>
            </a:fld>
            <a:endParaRPr lang="fr-FR"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160</a:t>
            </a:fld>
            <a:endParaRPr lang="fr-FR"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161</a:t>
            </a:fld>
            <a:endParaRPr lang="fr-FR"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162</a:t>
            </a:fld>
            <a:endParaRPr lang="fr-FR"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163</a:t>
            </a:fld>
            <a:endParaRPr lang="fr-FR"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164</a:t>
            </a:fld>
            <a:endParaRPr lang="fr-FR"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165</a:t>
            </a:fld>
            <a:endParaRPr lang="fr-FR"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166</a:t>
            </a:fld>
            <a:endParaRPr lang="fr-FR"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167</a:t>
            </a:fld>
            <a:endParaRPr lang="fr-FR"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168</a:t>
            </a:fld>
            <a:endParaRPr lang="fr-F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15</a:t>
            </a:fld>
            <a:endParaRPr lang="fr-F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169</a:t>
            </a:fld>
            <a:endParaRPr lang="fr-FR"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170</a:t>
            </a:fld>
            <a:endParaRPr lang="fr-FR"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171</a:t>
            </a:fld>
            <a:endParaRPr lang="fr-FR"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172</a:t>
            </a:fld>
            <a:endParaRPr lang="fr-FR"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173</a:t>
            </a:fld>
            <a:endParaRPr lang="fr-FR"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174</a:t>
            </a:fld>
            <a:endParaRPr lang="fr-FR"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175</a:t>
            </a:fld>
            <a:endParaRPr lang="fr-FR"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176</a:t>
            </a:fld>
            <a:endParaRPr lang="fr-FR"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177</a:t>
            </a:fld>
            <a:endParaRPr lang="fr-FR"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178</a:t>
            </a:fld>
            <a:endParaRPr 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16</a:t>
            </a:fld>
            <a:endParaRPr lang="fr-F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Création de fonctions, formulaires et procédures</a:t>
            </a:r>
            <a:r>
              <a:rPr lang="fr-FR" baseline="0" dirty="0" smtClean="0"/>
              <a:t> sous VBA.</a:t>
            </a:r>
          </a:p>
          <a:p>
            <a:r>
              <a:rPr lang="fr-FR" baseline="0" dirty="0" err="1" smtClean="0"/>
              <a:t>Function</a:t>
            </a:r>
            <a:r>
              <a:rPr lang="fr-FR" baseline="0" dirty="0" smtClean="0"/>
              <a:t> </a:t>
            </a:r>
            <a:r>
              <a:rPr lang="fr-FR" baseline="0" dirty="0" err="1" smtClean="0"/>
              <a:t>çava</a:t>
            </a:r>
            <a:r>
              <a:rPr lang="fr-FR" baseline="0" dirty="0" smtClean="0"/>
              <a:t> (</a:t>
            </a:r>
            <a:r>
              <a:rPr lang="fr-FR" baseline="0" dirty="0" err="1" smtClean="0"/>
              <a:t>ouinon</a:t>
            </a:r>
            <a:r>
              <a:rPr lang="fr-FR" baseline="0" dirty="0" smtClean="0"/>
              <a:t> as </a:t>
            </a:r>
            <a:r>
              <a:rPr lang="fr-FR" baseline="0" dirty="0" err="1" smtClean="0"/>
              <a:t>Boolean</a:t>
            </a:r>
            <a:r>
              <a:rPr lang="fr-FR" baseline="0" dirty="0" smtClean="0"/>
              <a:t>) : un argument en entrée (oui ou non)</a:t>
            </a:r>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179</a:t>
            </a:fld>
            <a:endParaRPr lang="fr-FR"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180</a:t>
            </a:fld>
            <a:endParaRPr lang="fr-FR"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181</a:t>
            </a:fld>
            <a:endParaRPr lang="fr-F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C’est à partir</a:t>
            </a:r>
            <a:r>
              <a:rPr lang="fr-FR" baseline="0" dirty="0" smtClean="0"/>
              <a:t> de la collection (</a:t>
            </a:r>
            <a:r>
              <a:rPr lang="fr-FR" baseline="0" dirty="0" err="1" smtClean="0"/>
              <a:t>sheets</a:t>
            </a:r>
            <a:r>
              <a:rPr lang="fr-FR" baseline="0" dirty="0" smtClean="0"/>
              <a:t>) qu’on sélectionne l’objet précis (feuille1)</a:t>
            </a:r>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182</a:t>
            </a:fld>
            <a:endParaRPr lang="fr-FR"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183</a:t>
            </a:fld>
            <a:endParaRPr lang="fr-FR"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184</a:t>
            </a:fld>
            <a:endParaRPr lang="fr-FR" dirty="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185</a:t>
            </a:fld>
            <a:endParaRPr lang="fr-FR" dirty="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186</a:t>
            </a:fld>
            <a:endParaRPr lang="fr-FR" dirty="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187</a:t>
            </a:fld>
            <a:endParaRPr lang="fr-FR" dirty="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188</a:t>
            </a:fld>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17</a:t>
            </a:fld>
            <a:endParaRPr lang="fr-F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189</a:t>
            </a:fld>
            <a:endParaRPr lang="fr-FR"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190</a:t>
            </a:fld>
            <a:endParaRPr lang="fr-FR" dirty="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191</a:t>
            </a:fld>
            <a:endParaRPr lang="fr-FR"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192</a:t>
            </a:fld>
            <a:endParaRPr lang="fr-FR"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193</a:t>
            </a:fld>
            <a:endParaRPr lang="fr-FR"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194</a:t>
            </a:fld>
            <a:endParaRPr lang="fr-FR"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L’application</a:t>
            </a:r>
            <a:r>
              <a:rPr lang="fr-FR" baseline="0" dirty="0" smtClean="0"/>
              <a:t> sera un formulaire permettant d’éditer des factures tout en prenant en compte les erreurs de saisie par l’utilisateur. Mais il faut qu’on puisse faire les débogages pour que notre application ne plante pas.</a:t>
            </a:r>
          </a:p>
          <a:p>
            <a:r>
              <a:rPr lang="fr-FR" baseline="0" dirty="0" smtClean="0"/>
              <a:t>Il faut vérifie que les noms du commercial et du client sont renseignées, ainsi que les prix et quantités. Il faut localiser l’erreur.</a:t>
            </a:r>
            <a:endParaRPr lang="fr-FR" dirty="0"/>
          </a:p>
        </p:txBody>
      </p:sp>
      <p:sp>
        <p:nvSpPr>
          <p:cNvPr id="4" name="Espace réservé du numéro de diapositive 3"/>
          <p:cNvSpPr>
            <a:spLocks noGrp="1"/>
          </p:cNvSpPr>
          <p:nvPr>
            <p:ph type="sldNum" sz="quarter" idx="10"/>
          </p:nvPr>
        </p:nvSpPr>
        <p:spPr/>
        <p:txBody>
          <a:bodyPr/>
          <a:lstStyle/>
          <a:p>
            <a:fld id="{66E7B0D9-9C4B-45C2-9A44-A00782A09AF4}" type="slidenum">
              <a:rPr lang="fr-FR" smtClean="0"/>
              <a:pPr/>
              <a:t>195</a:t>
            </a:fld>
            <a:endParaRPr lang="fr-FR"/>
          </a:p>
        </p:txBody>
      </p:sp>
    </p:spTree>
    <p:extLst>
      <p:ext uri="{BB962C8B-B14F-4D97-AF65-F5344CB8AC3E}">
        <p14:creationId xmlns:p14="http://schemas.microsoft.com/office/powerpoint/2010/main" val="289624700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196</a:t>
            </a:fld>
            <a:endParaRPr lang="fr-F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197</a:t>
            </a:fld>
            <a:endParaRPr lang="fr-F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198</a:t>
            </a:fld>
            <a:endParaRPr 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18</a:t>
            </a:fld>
            <a:endParaRPr lang="fr-F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Objet =</a:t>
            </a:r>
            <a:r>
              <a:rPr lang="fr-FR" baseline="0" dirty="0" smtClean="0"/>
              <a:t> bouton, donner le bon nom au bon objet pour pouvoir l’identifier et l’utiliser facilement pour le code.</a:t>
            </a:r>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199</a:t>
            </a:fld>
            <a:endParaRPr lang="fr-F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Fermer les anciens fichiers de code VBA pour éviter toute confusion.</a:t>
            </a:r>
          </a:p>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200</a:t>
            </a:fld>
            <a:endParaRPr lang="fr-F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201</a:t>
            </a:fld>
            <a:endParaRPr lang="fr-F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202</a:t>
            </a:fld>
            <a:endParaRPr lang="fr-FR"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203</a:t>
            </a:fld>
            <a:endParaRPr lang="fr-FR"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204</a:t>
            </a:fld>
            <a:endParaRPr lang="fr-FR"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205</a:t>
            </a:fld>
            <a:endParaRPr lang="fr-F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206</a:t>
            </a:fld>
            <a:endParaRPr lang="fr-FR"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207</a:t>
            </a:fld>
            <a:endParaRPr lang="fr-FR"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208</a:t>
            </a:fld>
            <a:endParaRPr lang="fr-F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19</a:t>
            </a:fld>
            <a:endParaRPr lang="fr-F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209</a:t>
            </a:fld>
            <a:endParaRPr lang="fr-F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210</a:t>
            </a:fld>
            <a:endParaRPr lang="fr-F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211</a:t>
            </a:fld>
            <a:endParaRPr lang="fr-F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212</a:t>
            </a:fld>
            <a:endParaRPr lang="fr-F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213</a:t>
            </a:fld>
            <a:endParaRPr lang="fr-F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214</a:t>
            </a:fld>
            <a:endParaRPr lang="fr-FR"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215</a:t>
            </a:fld>
            <a:endParaRPr lang="fr-FR"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216</a:t>
            </a:fld>
            <a:endParaRPr lang="fr-FR" dirty="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Ici i est</a:t>
            </a:r>
            <a:r>
              <a:rPr lang="fr-FR" baseline="0" dirty="0" smtClean="0"/>
              <a:t> la variable, on prend pour colonne la colonne 1 (elle ne varie pas) : on aura colonne 1 et i = 1 puis colonne 1 et i = 2 etc.</a:t>
            </a:r>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217</a:t>
            </a:fld>
            <a:endParaRPr lang="fr-FR"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218</a:t>
            </a:fld>
            <a:endParaRPr lang="fr-F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a:t>
            </a:fld>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20</a:t>
            </a:fld>
            <a:endParaRPr lang="fr-F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Dim I as</a:t>
            </a:r>
            <a:r>
              <a:rPr lang="fr-FR" baseline="0" dirty="0" smtClean="0"/>
              <a:t> </a:t>
            </a:r>
            <a:r>
              <a:rPr lang="fr-FR" baseline="0" dirty="0" err="1" smtClean="0"/>
              <a:t>integer</a:t>
            </a:r>
            <a:r>
              <a:rPr lang="fr-FR" baseline="0" dirty="0" smtClean="0"/>
              <a:t> : ça permet de prendre moins de place et d’être plus rapide</a:t>
            </a:r>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219</a:t>
            </a:fld>
            <a:endParaRPr lang="fr-FR"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La variable permet de stocker des valeurs temporairement.</a:t>
            </a:r>
          </a:p>
          <a:p>
            <a:r>
              <a:rPr lang="fr-FR" dirty="0" smtClean="0"/>
              <a:t>Si</a:t>
            </a:r>
            <a:r>
              <a:rPr lang="fr-FR" baseline="0" dirty="0" smtClean="0"/>
              <a:t> elle est déclarée à l’intérieur d’une procédure, elle est privée. Sinon elle est publique. Elle s’appliquera alors de la même manière dans différentes procédures. D’où « public I as </a:t>
            </a:r>
            <a:r>
              <a:rPr lang="fr-FR" baseline="0" dirty="0" err="1" smtClean="0"/>
              <a:t>integer</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220</a:t>
            </a:fld>
            <a:endParaRPr lang="fr-FR"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221</a:t>
            </a:fld>
            <a:endParaRPr lang="fr-FR"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222</a:t>
            </a:fld>
            <a:endParaRPr lang="fr-FR"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223</a:t>
            </a:fld>
            <a:endParaRPr lang="fr-FR"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224</a:t>
            </a:fld>
            <a:endParaRPr lang="fr-FR"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225</a:t>
            </a:fld>
            <a:endParaRPr lang="fr-FR" dirty="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226</a:t>
            </a:fld>
            <a:endParaRPr lang="fr-FR"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227</a:t>
            </a:fld>
            <a:endParaRPr lang="fr-F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228</a:t>
            </a:fld>
            <a:endParaRPr lang="fr-F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21</a:t>
            </a:fld>
            <a:endParaRPr lang="fr-F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229</a:t>
            </a:fld>
            <a:endParaRPr lang="fr-FR" dirty="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230</a:t>
            </a:fld>
            <a:endParaRPr lang="fr-FR" dirty="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231</a:t>
            </a:fld>
            <a:endParaRPr lang="fr-FR" dirty="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232</a:t>
            </a:fld>
            <a:endParaRPr lang="fr-FR" dirty="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233</a:t>
            </a:fld>
            <a:endParaRPr lang="fr-FR" dirty="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234</a:t>
            </a:fld>
            <a:endParaRPr lang="fr-FR"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235</a:t>
            </a:fld>
            <a:endParaRPr lang="fr-FR"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236</a:t>
            </a:fld>
            <a:endParaRPr lang="fr-FR"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237</a:t>
            </a:fld>
            <a:endParaRPr lang="fr-FR" dirty="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238</a:t>
            </a:fld>
            <a:endParaRPr lang="fr-F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22</a:t>
            </a:fld>
            <a:endParaRPr lang="fr-F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239</a:t>
            </a:fld>
            <a:endParaRPr lang="fr-FR" dirty="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240</a:t>
            </a:fld>
            <a:endParaRPr lang="fr-FR" dirty="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241</a:t>
            </a:fld>
            <a:endParaRPr lang="fr-FR" dirty="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242</a:t>
            </a:fld>
            <a:endParaRPr lang="fr-FR" dirty="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243</a:t>
            </a:fld>
            <a:endParaRPr lang="fr-FR" dirty="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244</a:t>
            </a:fld>
            <a:endParaRPr lang="fr-FR" dirty="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245</a:t>
            </a:fld>
            <a:endParaRPr lang="fr-FR" dirty="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246</a:t>
            </a:fld>
            <a:endParaRPr lang="fr-FR" dirty="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247</a:t>
            </a:fld>
            <a:endParaRPr lang="fr-FR" dirty="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248</a:t>
            </a:fld>
            <a:endParaRPr lang="fr-F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23</a:t>
            </a:fld>
            <a:endParaRPr lang="fr-FR"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249</a:t>
            </a:fld>
            <a:endParaRPr lang="fr-FR" dirty="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250</a:t>
            </a:fld>
            <a:endParaRPr lang="fr-FR" dirty="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251</a:t>
            </a:fld>
            <a:endParaRPr lang="fr-FR" dirty="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252</a:t>
            </a:fld>
            <a:endParaRPr lang="fr-FR" dirty="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253</a:t>
            </a:fld>
            <a:endParaRPr lang="fr-FR" dirty="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254</a:t>
            </a:fld>
            <a:endParaRPr lang="fr-FR" dirty="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255</a:t>
            </a:fld>
            <a:endParaRPr lang="fr-FR" dirty="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256</a:t>
            </a:fld>
            <a:endParaRPr lang="fr-FR" dirty="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257</a:t>
            </a:fld>
            <a:endParaRPr lang="fr-FR" dirty="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258</a:t>
            </a:fld>
            <a:endParaRPr lang="fr-F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24</a:t>
            </a:fld>
            <a:endParaRPr lang="fr-FR" dirty="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259</a:t>
            </a:fld>
            <a:endParaRPr lang="fr-FR" dirty="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260</a:t>
            </a:fld>
            <a:endParaRPr lang="fr-FR" dirty="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261</a:t>
            </a:fld>
            <a:endParaRPr lang="fr-FR" dirty="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262</a:t>
            </a:fld>
            <a:endParaRPr lang="fr-FR" dirty="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263</a:t>
            </a:fld>
            <a:endParaRPr lang="fr-FR" dirty="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264</a:t>
            </a:fld>
            <a:endParaRPr lang="fr-FR" dirty="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265</a:t>
            </a:fld>
            <a:endParaRPr lang="fr-FR" dirty="0"/>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266</a:t>
            </a:fld>
            <a:endParaRPr lang="fr-FR" dirty="0"/>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267</a:t>
            </a:fld>
            <a:endParaRPr lang="fr-FR" dirty="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268</a:t>
            </a:fld>
            <a:endParaRPr lang="fr-F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25</a:t>
            </a:fld>
            <a:endParaRPr lang="fr-FR" dirty="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269</a:t>
            </a:fld>
            <a:endParaRPr lang="fr-FR" dirty="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270</a:t>
            </a:fld>
            <a:endParaRPr lang="fr-FR" dirty="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271</a:t>
            </a:fld>
            <a:endParaRPr lang="fr-FR" dirty="0"/>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272</a:t>
            </a:fld>
            <a:endParaRPr lang="fr-FR" dirty="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273</a:t>
            </a:fld>
            <a:endParaRPr lang="fr-FR" dirty="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274</a:t>
            </a:fld>
            <a:endParaRPr lang="fr-FR" dirty="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275</a:t>
            </a:fld>
            <a:endParaRPr lang="fr-FR" dirty="0"/>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276</a:t>
            </a:fld>
            <a:endParaRPr lang="fr-FR" dirty="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277</a:t>
            </a:fld>
            <a:endParaRPr lang="fr-FR" dirty="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278</a:t>
            </a:fld>
            <a:endParaRPr lang="fr-F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26</a:t>
            </a:fld>
            <a:endParaRPr lang="fr-FR" dirty="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279</a:t>
            </a:fld>
            <a:endParaRPr lang="fr-FR" dirty="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280</a:t>
            </a:fld>
            <a:endParaRPr lang="fr-FR" dirty="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281</a:t>
            </a:fld>
            <a:endParaRPr lang="fr-FR" dirty="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282</a:t>
            </a:fld>
            <a:endParaRPr lang="fr-FR" dirty="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283</a:t>
            </a:fld>
            <a:endParaRPr lang="fr-FR" dirty="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284</a:t>
            </a:fld>
            <a:endParaRPr lang="fr-FR" dirty="0"/>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285</a:t>
            </a:fld>
            <a:endParaRPr lang="fr-FR" dirty="0"/>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286</a:t>
            </a:fld>
            <a:endParaRPr lang="fr-FR" dirty="0"/>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287</a:t>
            </a:fld>
            <a:endParaRPr lang="fr-FR" dirty="0"/>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288</a:t>
            </a:fld>
            <a:endParaRPr lang="fr-F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27</a:t>
            </a:fld>
            <a:endParaRPr lang="fr-FR" dirty="0"/>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289</a:t>
            </a:fld>
            <a:endParaRPr lang="fr-FR" dirty="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290</a:t>
            </a:fld>
            <a:endParaRPr lang="fr-FR" dirty="0"/>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291</a:t>
            </a:fld>
            <a:endParaRPr lang="fr-FR" dirty="0"/>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292</a:t>
            </a:fld>
            <a:endParaRPr lang="fr-FR" dirty="0"/>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293</a:t>
            </a:fld>
            <a:endParaRPr lang="fr-FR" dirty="0"/>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294</a:t>
            </a:fld>
            <a:endParaRPr lang="fr-FR" dirty="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295</a:t>
            </a:fld>
            <a:endParaRPr lang="fr-FR" dirty="0"/>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296</a:t>
            </a:fld>
            <a:endParaRPr lang="fr-FR" dirty="0"/>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297</a:t>
            </a:fld>
            <a:endParaRPr lang="fr-FR" dirty="0"/>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298</a:t>
            </a:fld>
            <a:endParaRPr lang="fr-F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28</a:t>
            </a:fld>
            <a:endParaRPr lang="fr-FR" dirty="0"/>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299</a:t>
            </a:fld>
            <a:endParaRPr lang="fr-FR" dirty="0"/>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300</a:t>
            </a:fld>
            <a:endParaRPr lang="fr-FR" dirty="0"/>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301</a:t>
            </a:fld>
            <a:endParaRPr lang="fr-FR" dirty="0"/>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302</a:t>
            </a:fld>
            <a:endParaRPr lang="fr-FR" dirty="0"/>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303</a:t>
            </a:fld>
            <a:endParaRPr lang="fr-FR" dirty="0"/>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304</a:t>
            </a:fld>
            <a:endParaRPr lang="fr-FR" dirty="0"/>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305</a:t>
            </a:fld>
            <a:endParaRPr lang="fr-F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29</a:t>
            </a:fld>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a:t>
            </a:fld>
            <a:endParaRPr lang="fr-F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30</a:t>
            </a:fld>
            <a:endParaRPr lang="fr-F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31</a:t>
            </a:fld>
            <a:endParaRPr lang="fr-F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32</a:t>
            </a:fld>
            <a:endParaRPr lang="fr-F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33</a:t>
            </a:fld>
            <a:endParaRPr lang="fr-F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36</a:t>
            </a:fld>
            <a:endParaRPr lang="fr-F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38</a:t>
            </a:fld>
            <a:endParaRPr lang="fr-F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39</a:t>
            </a:fld>
            <a:endParaRPr lang="fr-F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40</a:t>
            </a:fld>
            <a:endParaRPr lang="fr-F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41</a:t>
            </a:fld>
            <a:endParaRPr lang="fr-F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42</a:t>
            </a:fld>
            <a:endParaRPr 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a:t>
            </a:fld>
            <a:endParaRPr lang="fr-F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43</a:t>
            </a:fld>
            <a:endParaRPr lang="fr-F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44</a:t>
            </a:fld>
            <a:endParaRPr lang="fr-F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45</a:t>
            </a:fld>
            <a:endParaRPr lang="fr-F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46</a:t>
            </a:fld>
            <a:endParaRPr lang="fr-F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47</a:t>
            </a:fld>
            <a:endParaRPr lang="fr-F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48</a:t>
            </a:fld>
            <a:endParaRPr lang="fr-F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49</a:t>
            </a:fld>
            <a:endParaRPr lang="fr-F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50</a:t>
            </a:fld>
            <a:endParaRPr lang="fr-F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51</a:t>
            </a:fld>
            <a:endParaRPr lang="fr-F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52</a:t>
            </a:fld>
            <a:endParaRPr lang="fr-F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5</a:t>
            </a:fld>
            <a:endParaRPr lang="fr-F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53</a:t>
            </a:fld>
            <a:endParaRPr lang="fr-F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54</a:t>
            </a:fld>
            <a:endParaRPr lang="fr-F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55</a:t>
            </a:fld>
            <a:endParaRPr lang="fr-F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65</a:t>
            </a:fld>
            <a:endParaRPr lang="fr-F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66</a:t>
            </a:fld>
            <a:endParaRPr lang="fr-F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67</a:t>
            </a:fld>
            <a:endParaRPr lang="fr-F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68</a:t>
            </a:fld>
            <a:endParaRPr lang="fr-F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69</a:t>
            </a:fld>
            <a:endParaRPr lang="fr-F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71</a:t>
            </a:fld>
            <a:endParaRPr lang="fr-F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72</a:t>
            </a:fld>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6</a:t>
            </a:fld>
            <a:endParaRPr lang="fr-F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73</a:t>
            </a:fld>
            <a:endParaRPr lang="fr-F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74</a:t>
            </a:fld>
            <a:endParaRPr lang="fr-F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75</a:t>
            </a:fld>
            <a:endParaRPr lang="fr-F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76</a:t>
            </a:fld>
            <a:endParaRPr lang="fr-F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77</a:t>
            </a:fld>
            <a:endParaRPr lang="fr-F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78</a:t>
            </a:fld>
            <a:endParaRPr lang="fr-F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79</a:t>
            </a:fld>
            <a:endParaRPr lang="fr-F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81</a:t>
            </a:fld>
            <a:endParaRPr lang="fr-F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82</a:t>
            </a:fld>
            <a:endParaRPr lang="fr-F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83</a:t>
            </a:fld>
            <a:endParaRPr lang="fr-F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7</a:t>
            </a:fld>
            <a:endParaRPr lang="fr-F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84</a:t>
            </a:fld>
            <a:endParaRPr lang="fr-F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85</a:t>
            </a:fld>
            <a:endParaRPr lang="fr-F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86</a:t>
            </a:fld>
            <a:endParaRPr lang="fr-F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87</a:t>
            </a:fld>
            <a:endParaRPr lang="fr-F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89</a:t>
            </a:fld>
            <a:endParaRPr lang="fr-F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90</a:t>
            </a:fld>
            <a:endParaRPr lang="fr-F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91</a:t>
            </a:fld>
            <a:endParaRPr lang="fr-F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92</a:t>
            </a:fld>
            <a:endParaRPr lang="fr-F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93</a:t>
            </a:fld>
            <a:endParaRPr lang="fr-F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94</a:t>
            </a:fld>
            <a:endParaRPr lang="fr-F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8</a:t>
            </a:fld>
            <a:endParaRPr lang="fr-F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95</a:t>
            </a:fld>
            <a:endParaRPr lang="fr-F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96</a:t>
            </a:fld>
            <a:endParaRPr lang="fr-F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97</a:t>
            </a:fld>
            <a:endParaRPr lang="fr-F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98</a:t>
            </a:fld>
            <a:endParaRPr lang="fr-F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99</a:t>
            </a:fld>
            <a:endParaRPr lang="fr-F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100</a:t>
            </a:fld>
            <a:endParaRPr lang="fr-F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102</a:t>
            </a:fld>
            <a:endParaRPr lang="fr-F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103</a:t>
            </a:fld>
            <a:endParaRPr lang="fr-F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104</a:t>
            </a:fld>
            <a:endParaRPr lang="fr-F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106</a:t>
            </a:fld>
            <a:endParaRPr lang="fr-F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9</a:t>
            </a:fld>
            <a:endParaRPr lang="fr-F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107</a:t>
            </a:fld>
            <a:endParaRPr lang="fr-F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108</a:t>
            </a:fld>
            <a:endParaRPr lang="fr-F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109</a:t>
            </a:fld>
            <a:endParaRPr lang="fr-F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110</a:t>
            </a:fld>
            <a:endParaRPr lang="fr-F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111</a:t>
            </a:fld>
            <a:endParaRPr lang="fr-FR"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112</a:t>
            </a:fld>
            <a:endParaRPr lang="fr-F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114</a:t>
            </a:fld>
            <a:endParaRPr lang="fr-FR"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115</a:t>
            </a:fld>
            <a:endParaRPr lang="fr-FR"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116</a:t>
            </a:fld>
            <a:endParaRPr lang="fr-FR"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B4714A5-5800-4159-A60B-B3A26C47049C}" type="slidenum">
              <a:rPr lang="fr-FR" smtClean="0"/>
              <a:pPr/>
              <a:t>117</a:t>
            </a:fld>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ous-titre 8"/>
          <p:cNvSpPr>
            <a:spLocks noGrp="1"/>
          </p:cNvSpPr>
          <p:nvPr>
            <p:ph type="subTitle" idx="1"/>
          </p:nvPr>
        </p:nvSpPr>
        <p:spPr>
          <a:xfrm>
            <a:off x="1371600" y="2819400"/>
            <a:ext cx="6400800" cy="1752600"/>
          </a:xfrm>
        </p:spPr>
        <p:txBody>
          <a:bodyPr>
            <a:normAutofit/>
          </a:bodyPr>
          <a:lstStyle>
            <a:lvl1pPr marL="0" indent="0" algn="ctr">
              <a:buNone/>
              <a:defRPr sz="1800" b="1" cap="all" spc="250" baseline="0">
                <a:solidFill>
                  <a:schemeClr val="accent5"/>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dirty="0" smtClean="0"/>
              <a:t>Cliquez pour modifier le style des sous-titres du masque</a:t>
            </a:r>
            <a:endParaRPr kumimoji="0" lang="en-US" dirty="0"/>
          </a:p>
        </p:txBody>
      </p:sp>
      <p:sp>
        <p:nvSpPr>
          <p:cNvPr id="7" name="Connecteur droit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Ellipse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Ellipse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fr-FR" smtClean="0"/>
              <a:t>Cliquez pour modifier le style du titre</a:t>
            </a:r>
            <a:endParaRPr kumimoji="0" lang="en-US"/>
          </a:p>
        </p:txBody>
      </p:sp>
      <p:pic>
        <p:nvPicPr>
          <p:cNvPr id="20" name="Image 19" descr="Dauphine.jpg"/>
          <p:cNvPicPr>
            <a:picLocks noChangeAspect="1"/>
          </p:cNvPicPr>
          <p:nvPr userDrawn="1"/>
        </p:nvPicPr>
        <p:blipFill>
          <a:blip r:embed="rId2" cstate="print"/>
          <a:stretch>
            <a:fillRect/>
          </a:stretch>
        </p:blipFill>
        <p:spPr>
          <a:xfrm>
            <a:off x="7643834" y="214290"/>
            <a:ext cx="1343016" cy="537680"/>
          </a:xfrm>
          <a:prstGeom prst="rect">
            <a:avLst/>
          </a:prstGeom>
        </p:spPr>
      </p:pic>
      <p:pic>
        <p:nvPicPr>
          <p:cNvPr id="21" name="Image 20" descr="Excel.png"/>
          <p:cNvPicPr>
            <a:picLocks noChangeAspect="1"/>
          </p:cNvPicPr>
          <p:nvPr userDrawn="1"/>
        </p:nvPicPr>
        <p:blipFill>
          <a:blip r:embed="rId3" cstate="print"/>
          <a:stretch>
            <a:fillRect/>
          </a:stretch>
        </p:blipFill>
        <p:spPr>
          <a:xfrm>
            <a:off x="0" y="0"/>
            <a:ext cx="1000108" cy="100010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a:xfrm>
            <a:off x="5791200" y="6404984"/>
            <a:ext cx="3044952" cy="365760"/>
          </a:xfrm>
          <a:prstGeom prst="rect">
            <a:avLst/>
          </a:prstGeom>
        </p:spPr>
        <p:txBody>
          <a:bodyPr/>
          <a:lstStyle/>
          <a:p>
            <a:fld id="{BE903520-6D9E-4256-8A79-6D068D58361B}" type="datetimeFigureOut">
              <a:rPr lang="fr-FR" smtClean="0"/>
              <a:pPr/>
              <a:t>18/11/2013</a:t>
            </a:fld>
            <a:endParaRPr lang="fr-FR"/>
          </a:p>
        </p:txBody>
      </p:sp>
      <p:sp>
        <p:nvSpPr>
          <p:cNvPr id="5" name="Espace réservé du pied de page 4"/>
          <p:cNvSpPr>
            <a:spLocks noGrp="1"/>
          </p:cNvSpPr>
          <p:nvPr>
            <p:ph type="ftr" sz="quarter" idx="11"/>
          </p:nvPr>
        </p:nvSpPr>
        <p:spPr>
          <a:xfrm>
            <a:off x="304800" y="6410848"/>
            <a:ext cx="3581400" cy="365760"/>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4343400" y="1040174"/>
            <a:ext cx="457200" cy="441325"/>
          </a:xfrm>
          <a:prstGeom prst="rect">
            <a:avLst/>
          </a:prstGeom>
        </p:spPr>
        <p:txBody>
          <a:bodyPr/>
          <a:lstStyle/>
          <a:p>
            <a:fld id="{CCACB32A-FA0A-4A9D-8C0C-536BB78D7415}" type="slidenum">
              <a:rPr lang="fr-FR" smtClean="0"/>
              <a:pPr/>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Connecteur droit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Ellipse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Ellipse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a:off x="6915912" y="3009901"/>
            <a:ext cx="457200" cy="441325"/>
          </a:xfrm>
          <a:prstGeom prst="rect">
            <a:avLst/>
          </a:prstGeom>
        </p:spPr>
        <p:txBody>
          <a:bodyPr/>
          <a:lstStyle/>
          <a:p>
            <a:fld id="{CCACB32A-FA0A-4A9D-8C0C-536BB78D7415}" type="slidenum">
              <a:rPr lang="fr-FR" smtClean="0"/>
              <a:pPr/>
              <a:t>‹N°›</a:t>
            </a:fld>
            <a:endParaRPr lang="fr-FR"/>
          </a:p>
        </p:txBody>
      </p:sp>
      <p:sp>
        <p:nvSpPr>
          <p:cNvPr id="3" name="Espace réservé du texte vertical 2"/>
          <p:cNvSpPr>
            <a:spLocks noGrp="1"/>
          </p:cNvSpPr>
          <p:nvPr>
            <p:ph type="body" orient="vert" idx="1"/>
          </p:nvPr>
        </p:nvSpPr>
        <p:spPr>
          <a:xfrm>
            <a:off x="304800" y="304800"/>
            <a:ext cx="6553200" cy="5821366"/>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a:xfrm>
            <a:off x="5791200" y="6404984"/>
            <a:ext cx="3044952" cy="365760"/>
          </a:xfrm>
          <a:prstGeom prst="rect">
            <a:avLst/>
          </a:prstGeom>
        </p:spPr>
        <p:txBody>
          <a:bodyPr/>
          <a:lstStyle/>
          <a:p>
            <a:fld id="{BE903520-6D9E-4256-8A79-6D068D58361B}" type="datetimeFigureOut">
              <a:rPr lang="fr-FR" smtClean="0"/>
              <a:pPr/>
              <a:t>18/11/2013</a:t>
            </a:fld>
            <a:endParaRPr lang="fr-FR"/>
          </a:p>
        </p:txBody>
      </p:sp>
      <p:sp>
        <p:nvSpPr>
          <p:cNvPr id="5" name="Espace réservé du pied de page 4"/>
          <p:cNvSpPr>
            <a:spLocks noGrp="1"/>
          </p:cNvSpPr>
          <p:nvPr>
            <p:ph type="ftr" sz="quarter" idx="11"/>
          </p:nvPr>
        </p:nvSpPr>
        <p:spPr>
          <a:xfrm>
            <a:off x="304800" y="6410848"/>
            <a:ext cx="3581400" cy="365760"/>
          </a:xfrm>
          <a:prstGeom prst="rect">
            <a:avLst/>
          </a:prstGeom>
        </p:spPr>
        <p:txBody>
          <a:bodyPr/>
          <a:lstStyle/>
          <a:p>
            <a:endParaRPr lang="fr-FR"/>
          </a:p>
        </p:txBody>
      </p:sp>
      <p:sp>
        <p:nvSpPr>
          <p:cNvPr id="2" name="Titre vertical 1"/>
          <p:cNvSpPr>
            <a:spLocks noGrp="1"/>
          </p:cNvSpPr>
          <p:nvPr>
            <p:ph type="title" orient="vert"/>
          </p:nvPr>
        </p:nvSpPr>
        <p:spPr>
          <a:xfrm>
            <a:off x="7391400" y="304801"/>
            <a:ext cx="1447800" cy="5851525"/>
          </a:xfrm>
        </p:spPr>
        <p:txBody>
          <a:bodyPr vert="eaVert"/>
          <a:lstStyle/>
          <a:p>
            <a:r>
              <a:rPr kumimoji="0" lang="fr-FR" smtClean="0"/>
              <a:t>Cliquez pour modifier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0">
                <a:solidFill>
                  <a:schemeClr val="accent5"/>
                </a:solidFill>
              </a:defRPr>
            </a:lvl1pPr>
          </a:lstStyle>
          <a:p>
            <a:r>
              <a:rPr kumimoji="0" lang="fr-FR" dirty="0" smtClean="0"/>
              <a:t>Cliquez pour modifier le style du titre</a:t>
            </a:r>
            <a:endParaRPr kumimoji="0" lang="en-US" dirty="0"/>
          </a:p>
        </p:txBody>
      </p:sp>
      <p:sp>
        <p:nvSpPr>
          <p:cNvPr id="4" name="Espace réservé de la date 3"/>
          <p:cNvSpPr>
            <a:spLocks noGrp="1"/>
          </p:cNvSpPr>
          <p:nvPr>
            <p:ph type="dt" sz="half" idx="10"/>
          </p:nvPr>
        </p:nvSpPr>
        <p:spPr>
          <a:xfrm>
            <a:off x="5791200" y="6404984"/>
            <a:ext cx="3044952" cy="365760"/>
          </a:xfrm>
          <a:prstGeom prst="rect">
            <a:avLst/>
          </a:prstGeom>
        </p:spPr>
        <p:txBody>
          <a:bodyPr/>
          <a:lstStyle/>
          <a:p>
            <a:fld id="{BE903520-6D9E-4256-8A79-6D068D58361B}" type="datetimeFigureOut">
              <a:rPr lang="fr-FR" smtClean="0"/>
              <a:pPr/>
              <a:t>18/11/2013</a:t>
            </a:fld>
            <a:endParaRPr lang="fr-FR"/>
          </a:p>
        </p:txBody>
      </p:sp>
      <p:sp>
        <p:nvSpPr>
          <p:cNvPr id="5" name="Espace réservé du pied de page 4"/>
          <p:cNvSpPr>
            <a:spLocks noGrp="1"/>
          </p:cNvSpPr>
          <p:nvPr>
            <p:ph type="ftr" sz="quarter" idx="11"/>
          </p:nvPr>
        </p:nvSpPr>
        <p:spPr>
          <a:xfrm>
            <a:off x="304800" y="6410848"/>
            <a:ext cx="3581400" cy="365760"/>
          </a:xfrm>
          <a:prstGeom prst="rect">
            <a:avLst/>
          </a:prstGeom>
        </p:spPr>
        <p:txBody>
          <a:bodyPr/>
          <a:lstStyle/>
          <a:p>
            <a:endParaRPr lang="fr-FR" dirty="0"/>
          </a:p>
        </p:txBody>
      </p:sp>
      <p:sp>
        <p:nvSpPr>
          <p:cNvPr id="6" name="Espace réservé du numéro de diapositive 5"/>
          <p:cNvSpPr>
            <a:spLocks noGrp="1"/>
          </p:cNvSpPr>
          <p:nvPr>
            <p:ph type="sldNum" sz="quarter" idx="12"/>
          </p:nvPr>
        </p:nvSpPr>
        <p:spPr>
          <a:xfrm>
            <a:off x="4361688" y="1026372"/>
            <a:ext cx="457200" cy="441325"/>
          </a:xfrm>
          <a:prstGeom prst="rect">
            <a:avLst/>
          </a:prstGeom>
        </p:spPr>
        <p:txBody>
          <a:bodyPr/>
          <a:lstStyle/>
          <a:p>
            <a:fld id="{CCACB32A-FA0A-4A9D-8C0C-536BB78D7415}" type="slidenum">
              <a:rPr lang="fr-FR" smtClean="0"/>
              <a:pPr/>
              <a:t>‹N°›</a:t>
            </a:fld>
            <a:endParaRPr lang="fr-FR"/>
          </a:p>
        </p:txBody>
      </p:sp>
      <p:sp>
        <p:nvSpPr>
          <p:cNvPr id="8" name="Espace réservé du contenu 7"/>
          <p:cNvSpPr>
            <a:spLocks noGrp="1"/>
          </p:cNvSpPr>
          <p:nvPr>
            <p:ph sz="quarter" idx="1"/>
          </p:nvPr>
        </p:nvSpPr>
        <p:spPr>
          <a:xfrm>
            <a:off x="301752" y="1527048"/>
            <a:ext cx="850392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Espace réservé du texte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Espace réservé du pied de page 4"/>
          <p:cNvSpPr>
            <a:spLocks noGrp="1"/>
          </p:cNvSpPr>
          <p:nvPr>
            <p:ph type="ftr" sz="quarter" idx="11"/>
          </p:nvPr>
        </p:nvSpPr>
        <p:spPr>
          <a:xfrm>
            <a:off x="304800" y="6410848"/>
            <a:ext cx="3581400" cy="365760"/>
          </a:xfrm>
          <a:prstGeom prst="rect">
            <a:avLst/>
          </a:prstGeom>
        </p:spPr>
        <p:txBody>
          <a:bodyPr/>
          <a:lstStyle/>
          <a:p>
            <a:endParaRPr lang="fr-FR"/>
          </a:p>
        </p:txBody>
      </p:sp>
      <p:sp>
        <p:nvSpPr>
          <p:cNvPr id="4" name="Espace réservé de la date 3"/>
          <p:cNvSpPr>
            <a:spLocks noGrp="1"/>
          </p:cNvSpPr>
          <p:nvPr>
            <p:ph type="dt" sz="half" idx="10"/>
          </p:nvPr>
        </p:nvSpPr>
        <p:spPr>
          <a:xfrm>
            <a:off x="5791200" y="6404984"/>
            <a:ext cx="3044952" cy="365760"/>
          </a:xfrm>
          <a:prstGeom prst="rect">
            <a:avLst/>
          </a:prstGeom>
        </p:spPr>
        <p:txBody>
          <a:bodyPr/>
          <a:lstStyle/>
          <a:p>
            <a:fld id="{BE903520-6D9E-4256-8A79-6D068D58361B}" type="datetimeFigureOut">
              <a:rPr lang="fr-FR" smtClean="0"/>
              <a:pPr/>
              <a:t>18/11/2013</a:t>
            </a:fld>
            <a:endParaRPr lang="fr-FR"/>
          </a:p>
        </p:txBody>
      </p:sp>
      <p:sp>
        <p:nvSpPr>
          <p:cNvPr id="8" name="Connecteur droit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Ellipse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Ellipse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a:off x="4343400" y="2199450"/>
            <a:ext cx="457200" cy="441325"/>
          </a:xfrm>
          <a:prstGeom prst="rect">
            <a:avLst/>
          </a:prstGeom>
        </p:spPr>
        <p:txBody>
          <a:bodyPr/>
          <a:lstStyle>
            <a:lvl1pPr>
              <a:defRPr>
                <a:solidFill>
                  <a:schemeClr val="accent3">
                    <a:shade val="75000"/>
                  </a:schemeClr>
                </a:solidFill>
              </a:defRPr>
            </a:lvl1pPr>
          </a:lstStyle>
          <a:p>
            <a:fld id="{CCACB32A-FA0A-4A9D-8C0C-536BB78D7415}" type="slidenum">
              <a:rPr lang="fr-FR" smtClean="0"/>
              <a:pPr/>
              <a:t>‹N°›</a:t>
            </a:fld>
            <a:endParaRPr lang="fr-FR"/>
          </a:p>
        </p:txBody>
      </p:sp>
      <p:sp>
        <p:nvSpPr>
          <p:cNvPr id="2" name="Titr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fr-FR" smtClean="0"/>
              <a:t>Cliquez pour modifier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01752" y="228600"/>
            <a:ext cx="8534400" cy="758952"/>
          </a:xfrm>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a:xfrm>
            <a:off x="5791200" y="6409944"/>
            <a:ext cx="3044952" cy="365760"/>
          </a:xfrm>
          <a:prstGeom prst="rect">
            <a:avLst/>
          </a:prstGeom>
        </p:spPr>
        <p:txBody>
          <a:bodyPr/>
          <a:lstStyle/>
          <a:p>
            <a:fld id="{BE903520-6D9E-4256-8A79-6D068D58361B}" type="datetimeFigureOut">
              <a:rPr lang="fr-FR" smtClean="0"/>
              <a:pPr/>
              <a:t>18/11/2013</a:t>
            </a:fld>
            <a:endParaRPr lang="fr-FR"/>
          </a:p>
        </p:txBody>
      </p:sp>
      <p:sp>
        <p:nvSpPr>
          <p:cNvPr id="6" name="Espace réservé du pied de page 5"/>
          <p:cNvSpPr>
            <a:spLocks noGrp="1"/>
          </p:cNvSpPr>
          <p:nvPr>
            <p:ph type="ftr" sz="quarter" idx="11"/>
          </p:nvPr>
        </p:nvSpPr>
        <p:spPr>
          <a:xfrm>
            <a:off x="304800" y="6410848"/>
            <a:ext cx="3581400" cy="365760"/>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4343400" y="1040174"/>
            <a:ext cx="457200" cy="441325"/>
          </a:xfrm>
          <a:prstGeom prst="rect">
            <a:avLst/>
          </a:prstGeom>
        </p:spPr>
        <p:txBody>
          <a:bodyPr/>
          <a:lstStyle/>
          <a:p>
            <a:fld id="{CCACB32A-FA0A-4A9D-8C0C-536BB78D7415}" type="slidenum">
              <a:rPr lang="fr-FR" smtClean="0"/>
              <a:pPr/>
              <a:t>‹N°›</a:t>
            </a:fld>
            <a:endParaRPr lang="fr-FR"/>
          </a:p>
        </p:txBody>
      </p:sp>
      <p:sp>
        <p:nvSpPr>
          <p:cNvPr id="8" name="Connecteur droit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Espace réservé du contenu 9"/>
          <p:cNvSpPr>
            <a:spLocks noGrp="1"/>
          </p:cNvSpPr>
          <p:nvPr>
            <p:ph sz="half" idx="1"/>
          </p:nvPr>
        </p:nvSpPr>
        <p:spPr>
          <a:xfrm>
            <a:off x="301752" y="1371600"/>
            <a:ext cx="4038600" cy="4681728"/>
          </a:xfrm>
        </p:spPr>
        <p:txBody>
          <a:bodyPr/>
          <a:lstStyle>
            <a:lvl1pPr>
              <a:defRPr sz="2500"/>
            </a:lvl1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contenu 11"/>
          <p:cNvSpPr>
            <a:spLocks noGrp="1"/>
          </p:cNvSpPr>
          <p:nvPr>
            <p:ph sz="half" idx="2"/>
          </p:nvPr>
        </p:nvSpPr>
        <p:spPr>
          <a:xfrm>
            <a:off x="4800600" y="1371600"/>
            <a:ext cx="4038600" cy="4681728"/>
          </a:xfrm>
        </p:spPr>
        <p:txBody>
          <a:bodyPr/>
          <a:lstStyle>
            <a:lvl1pPr>
              <a:defRPr sz="2500"/>
            </a:lvl1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bg>
      <p:bgRef idx="1001">
        <a:schemeClr val="bg2"/>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Espace réservé du texte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7" name="Espace réservé de la date 6"/>
          <p:cNvSpPr>
            <a:spLocks noGrp="1"/>
          </p:cNvSpPr>
          <p:nvPr>
            <p:ph type="dt" sz="half" idx="10"/>
          </p:nvPr>
        </p:nvSpPr>
        <p:spPr>
          <a:xfrm>
            <a:off x="5791200" y="6404984"/>
            <a:ext cx="3044952" cy="365760"/>
          </a:xfrm>
          <a:prstGeom prst="rect">
            <a:avLst/>
          </a:prstGeom>
        </p:spPr>
        <p:txBody>
          <a:bodyPr/>
          <a:lstStyle/>
          <a:p>
            <a:fld id="{BE903520-6D9E-4256-8A79-6D068D58361B}" type="datetimeFigureOut">
              <a:rPr lang="fr-FR" smtClean="0"/>
              <a:pPr/>
              <a:t>18/11/2013</a:t>
            </a:fld>
            <a:endParaRPr lang="fr-FR"/>
          </a:p>
        </p:txBody>
      </p:sp>
      <p:sp>
        <p:nvSpPr>
          <p:cNvPr id="8" name="Espace réservé du pied de page 7"/>
          <p:cNvSpPr>
            <a:spLocks noGrp="1"/>
          </p:cNvSpPr>
          <p:nvPr>
            <p:ph type="ftr" sz="quarter" idx="11"/>
          </p:nvPr>
        </p:nvSpPr>
        <p:spPr>
          <a:xfrm>
            <a:off x="304800" y="6409944"/>
            <a:ext cx="3581400" cy="365760"/>
          </a:xfrm>
          <a:prstGeom prst="rect">
            <a:avLst/>
          </a:prstGeom>
        </p:spPr>
        <p:txBody>
          <a:bodyPr/>
          <a:lstStyle/>
          <a:p>
            <a:endParaRPr lang="fr-FR"/>
          </a:p>
        </p:txBody>
      </p:sp>
      <p:sp>
        <p:nvSpPr>
          <p:cNvPr id="15" name="Connecteur droit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Espace réservé du contenu 23"/>
          <p:cNvSpPr>
            <a:spLocks noGrp="1"/>
          </p:cNvSpPr>
          <p:nvPr>
            <p:ph sz="quarter" idx="2"/>
          </p:nvPr>
        </p:nvSpPr>
        <p:spPr>
          <a:xfrm>
            <a:off x="301752" y="2471383"/>
            <a:ext cx="4041648" cy="3818404"/>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6" name="Espace réservé du contenu 25"/>
          <p:cNvSpPr>
            <a:spLocks noGrp="1"/>
          </p:cNvSpPr>
          <p:nvPr>
            <p:ph sz="quarter" idx="4"/>
          </p:nvPr>
        </p:nvSpPr>
        <p:spPr>
          <a:xfrm>
            <a:off x="4800600" y="2471383"/>
            <a:ext cx="4038600" cy="3822192"/>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llipse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Ellipse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Espace réservé du numéro de diapositive 8"/>
          <p:cNvSpPr>
            <a:spLocks noGrp="1"/>
          </p:cNvSpPr>
          <p:nvPr>
            <p:ph type="sldNum" sz="quarter" idx="12"/>
          </p:nvPr>
        </p:nvSpPr>
        <p:spPr>
          <a:xfrm>
            <a:off x="4343400" y="1042416"/>
            <a:ext cx="457200" cy="441325"/>
          </a:xfrm>
          <a:prstGeom prst="rect">
            <a:avLst/>
          </a:prstGeom>
        </p:spPr>
        <p:txBody>
          <a:bodyPr/>
          <a:lstStyle>
            <a:lvl1pPr algn="ctr">
              <a:defRPr/>
            </a:lvl1pPr>
          </a:lstStyle>
          <a:p>
            <a:fld id="{CCACB32A-FA0A-4A9D-8C0C-536BB78D7415}" type="slidenum">
              <a:rPr lang="fr-FR" smtClean="0"/>
              <a:pPr/>
              <a:t>‹N°›</a:t>
            </a:fld>
            <a:endParaRPr lang="fr-FR"/>
          </a:p>
        </p:txBody>
      </p:sp>
      <p:sp>
        <p:nvSpPr>
          <p:cNvPr id="23" name="Titre 22"/>
          <p:cNvSpPr>
            <a:spLocks noGrp="1"/>
          </p:cNvSpPr>
          <p:nvPr>
            <p:ph type="title"/>
          </p:nvPr>
        </p:nvSpPr>
        <p:spPr/>
        <p:txBody>
          <a:bodyPr rtlCol="0" anchor="b" anchorCtr="0"/>
          <a:lstStyle/>
          <a:p>
            <a:r>
              <a:rPr kumimoji="0" lang="fr-FR" smtClean="0"/>
              <a:t>Cliquez pour modifier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a:xfrm>
            <a:off x="5791200" y="6404984"/>
            <a:ext cx="3044952" cy="365760"/>
          </a:xfrm>
          <a:prstGeom prst="rect">
            <a:avLst/>
          </a:prstGeom>
        </p:spPr>
        <p:txBody>
          <a:bodyPr/>
          <a:lstStyle/>
          <a:p>
            <a:fld id="{BE903520-6D9E-4256-8A79-6D068D58361B}" type="datetimeFigureOut">
              <a:rPr lang="fr-FR" smtClean="0"/>
              <a:pPr/>
              <a:t>18/11/2013</a:t>
            </a:fld>
            <a:endParaRPr lang="fr-FR"/>
          </a:p>
        </p:txBody>
      </p:sp>
      <p:sp>
        <p:nvSpPr>
          <p:cNvPr id="4" name="Espace réservé du pied de page 3"/>
          <p:cNvSpPr>
            <a:spLocks noGrp="1"/>
          </p:cNvSpPr>
          <p:nvPr>
            <p:ph type="ftr" sz="quarter" idx="11"/>
          </p:nvPr>
        </p:nvSpPr>
        <p:spPr>
          <a:xfrm>
            <a:off x="304800" y="6410848"/>
            <a:ext cx="3581400" cy="365760"/>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4343400" y="1036020"/>
            <a:ext cx="457200" cy="441325"/>
          </a:xfrm>
          <a:prstGeom prst="rect">
            <a:avLst/>
          </a:prstGeom>
        </p:spPr>
        <p:txBody>
          <a:bodyPr/>
          <a:lstStyle/>
          <a:p>
            <a:fld id="{CCACB32A-FA0A-4A9D-8C0C-536BB78D7415}"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Espace réservé de la date 1"/>
          <p:cNvSpPr>
            <a:spLocks noGrp="1"/>
          </p:cNvSpPr>
          <p:nvPr>
            <p:ph type="dt" sz="half" idx="10"/>
          </p:nvPr>
        </p:nvSpPr>
        <p:spPr>
          <a:xfrm>
            <a:off x="5791200" y="6404984"/>
            <a:ext cx="3044952" cy="365760"/>
          </a:xfrm>
          <a:prstGeom prst="rect">
            <a:avLst/>
          </a:prstGeom>
        </p:spPr>
        <p:txBody>
          <a:bodyPr/>
          <a:lstStyle/>
          <a:p>
            <a:fld id="{BE903520-6D9E-4256-8A79-6D068D58361B}" type="datetimeFigureOut">
              <a:rPr lang="fr-FR" smtClean="0"/>
              <a:pPr/>
              <a:t>18/11/2013</a:t>
            </a:fld>
            <a:endParaRPr lang="fr-FR"/>
          </a:p>
        </p:txBody>
      </p:sp>
      <p:sp>
        <p:nvSpPr>
          <p:cNvPr id="3" name="Espace réservé du pied de page 2"/>
          <p:cNvSpPr>
            <a:spLocks noGrp="1"/>
          </p:cNvSpPr>
          <p:nvPr>
            <p:ph type="ftr" sz="quarter" idx="11"/>
          </p:nvPr>
        </p:nvSpPr>
        <p:spPr>
          <a:xfrm>
            <a:off x="304800" y="6410848"/>
            <a:ext cx="3581400" cy="365760"/>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4267200" y="6324600"/>
            <a:ext cx="609600" cy="441324"/>
          </a:xfrm>
          <a:prstGeom prst="rect">
            <a:avLst/>
          </a:prstGeom>
        </p:spPr>
        <p:txBody>
          <a:bodyPr/>
          <a:lstStyle>
            <a:lvl1pPr>
              <a:defRPr>
                <a:solidFill>
                  <a:srgbClr val="FFFFFF"/>
                </a:solidFill>
              </a:defRPr>
            </a:lvl1pPr>
          </a:lstStyle>
          <a:p>
            <a:fld id="{CCACB32A-FA0A-4A9D-8C0C-536BB78D7415}"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Connecteur droit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Espace réservé du contenu 19"/>
          <p:cNvSpPr>
            <a:spLocks noGrp="1"/>
          </p:cNvSpPr>
          <p:nvPr>
            <p:ph sz="quarter" idx="1"/>
          </p:nvPr>
        </p:nvSpPr>
        <p:spPr>
          <a:xfrm>
            <a:off x="3124200" y="685800"/>
            <a:ext cx="5638800" cy="5410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0" name="Ellipse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Ellipse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Espace réservé du numéro de diapositive 6"/>
          <p:cNvSpPr>
            <a:spLocks noGrp="1"/>
          </p:cNvSpPr>
          <p:nvPr>
            <p:ph type="sldNum" sz="quarter" idx="12"/>
          </p:nvPr>
        </p:nvSpPr>
        <p:spPr>
          <a:xfrm>
            <a:off x="1371600" y="312738"/>
            <a:ext cx="457200" cy="441325"/>
          </a:xfrm>
          <a:prstGeom prst="rect">
            <a:avLst/>
          </a:prstGeom>
        </p:spPr>
        <p:txBody>
          <a:bodyPr/>
          <a:lstStyle>
            <a:lvl1pPr>
              <a:defRPr>
                <a:solidFill>
                  <a:schemeClr val="accent3">
                    <a:shade val="75000"/>
                  </a:schemeClr>
                </a:solidFill>
              </a:defRPr>
            </a:lvl1pPr>
          </a:lstStyle>
          <a:p>
            <a:fld id="{CCACB32A-FA0A-4A9D-8C0C-536BB78D7415}" type="slidenum">
              <a:rPr lang="fr-FR" smtClean="0"/>
              <a:pPr/>
              <a:t>‹N°›</a:t>
            </a:fld>
            <a:endParaRPr lang="fr-F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Espace réservé de la date 4"/>
          <p:cNvSpPr>
            <a:spLocks noGrp="1"/>
          </p:cNvSpPr>
          <p:nvPr>
            <p:ph type="dt" sz="half" idx="10"/>
          </p:nvPr>
        </p:nvSpPr>
        <p:spPr>
          <a:xfrm>
            <a:off x="5791200" y="6404984"/>
            <a:ext cx="3044952" cy="365760"/>
          </a:xfrm>
          <a:prstGeom prst="rect">
            <a:avLst/>
          </a:prstGeom>
        </p:spPr>
        <p:txBody>
          <a:bodyPr/>
          <a:lstStyle/>
          <a:p>
            <a:fld id="{BE903520-6D9E-4256-8A79-6D068D58361B}" type="datetimeFigureOut">
              <a:rPr lang="fr-FR" smtClean="0"/>
              <a:pPr/>
              <a:t>18/11/2013</a:t>
            </a:fld>
            <a:endParaRPr lang="fr-FR"/>
          </a:p>
        </p:txBody>
      </p:sp>
      <p:sp>
        <p:nvSpPr>
          <p:cNvPr id="6" name="Espace réservé du pied de page 5"/>
          <p:cNvSpPr>
            <a:spLocks noGrp="1"/>
          </p:cNvSpPr>
          <p:nvPr>
            <p:ph type="ftr" sz="quarter" idx="11"/>
          </p:nvPr>
        </p:nvSpPr>
        <p:spPr>
          <a:xfrm>
            <a:off x="301752" y="6410848"/>
            <a:ext cx="3383280" cy="365760"/>
          </a:xfrm>
          <a:prstGeom prst="rect">
            <a:avLst/>
          </a:prstGeom>
        </p:spPr>
        <p:txBody>
          <a:bodyPr/>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1" name="Connecteur droit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Ellipse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Ellipse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Espace réservé du numéro de diapositive 6"/>
          <p:cNvSpPr>
            <a:spLocks noGrp="1"/>
          </p:cNvSpPr>
          <p:nvPr>
            <p:ph type="sldNum" sz="quarter" idx="12"/>
          </p:nvPr>
        </p:nvSpPr>
        <p:spPr>
          <a:xfrm>
            <a:off x="1371600" y="312738"/>
            <a:ext cx="457200" cy="441325"/>
          </a:xfrm>
          <a:prstGeom prst="rect">
            <a:avLst/>
          </a:prstGeom>
        </p:spPr>
        <p:txBody>
          <a:bodyPr/>
          <a:lstStyle/>
          <a:p>
            <a:fld id="{CCACB32A-FA0A-4A9D-8C0C-536BB78D7415}" type="slidenum">
              <a:rPr lang="fr-FR" smtClean="0"/>
              <a:pPr/>
              <a:t>‹N°›</a:t>
            </a:fld>
            <a:endParaRPr lang="fr-FR"/>
          </a:p>
        </p:txBody>
      </p:sp>
      <p:sp>
        <p:nvSpPr>
          <p:cNvPr id="2" name="Titr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3000375" y="609600"/>
            <a:ext cx="5867400" cy="4267200"/>
          </a:xfrm>
        </p:spPr>
        <p:txBody>
          <a:bodyPr/>
          <a:lstStyle>
            <a:lvl1pPr marL="0" indent="0">
              <a:buNone/>
              <a:defRPr sz="3200"/>
            </a:lvl1pPr>
          </a:lstStyle>
          <a:p>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Espace réservé de la date 4"/>
          <p:cNvSpPr>
            <a:spLocks noGrp="1"/>
          </p:cNvSpPr>
          <p:nvPr>
            <p:ph type="dt" sz="half" idx="10"/>
          </p:nvPr>
        </p:nvSpPr>
        <p:spPr>
          <a:xfrm>
            <a:off x="5788152" y="6404984"/>
            <a:ext cx="3044952" cy="365760"/>
          </a:xfrm>
          <a:prstGeom prst="rect">
            <a:avLst/>
          </a:prstGeom>
        </p:spPr>
        <p:txBody>
          <a:bodyPr/>
          <a:lstStyle/>
          <a:p>
            <a:fld id="{BE903520-6D9E-4256-8A79-6D068D58361B}" type="datetimeFigureOut">
              <a:rPr lang="fr-FR" smtClean="0"/>
              <a:pPr/>
              <a:t>18/11/2013</a:t>
            </a:fld>
            <a:endParaRPr lang="fr-FR"/>
          </a:p>
        </p:txBody>
      </p:sp>
      <p:sp>
        <p:nvSpPr>
          <p:cNvPr id="6" name="Espace réservé du pied de page 5"/>
          <p:cNvSpPr>
            <a:spLocks noGrp="1"/>
          </p:cNvSpPr>
          <p:nvPr>
            <p:ph type="ftr" sz="quarter" idx="11"/>
          </p:nvPr>
        </p:nvSpPr>
        <p:spPr>
          <a:xfrm>
            <a:off x="301752" y="6410848"/>
            <a:ext cx="3584448" cy="365760"/>
          </a:xfrm>
          <a:prstGeom prst="rect">
            <a:avLst/>
          </a:prstGeom>
        </p:spPr>
        <p:txBody>
          <a:bodyPr/>
          <a:lstStyle/>
          <a:p>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310896" y="6215082"/>
            <a:ext cx="8618822" cy="309563"/>
          </a:xfrm>
          <a:prstGeom prst="rect">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Connecteur droit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Ellipse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Ellipse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Espace réservé du titre 21"/>
          <p:cNvSpPr>
            <a:spLocks noGrp="1"/>
          </p:cNvSpPr>
          <p:nvPr>
            <p:ph type="title"/>
          </p:nvPr>
        </p:nvSpPr>
        <p:spPr>
          <a:xfrm>
            <a:off x="301752" y="228600"/>
            <a:ext cx="8534400" cy="758952"/>
          </a:xfrm>
          <a:prstGeom prst="rect">
            <a:avLst/>
          </a:prstGeom>
        </p:spPr>
        <p:txBody>
          <a:bodyPr vert="horz" anchor="b">
            <a:normAutofit/>
          </a:bodyPr>
          <a:lstStyle/>
          <a:p>
            <a:r>
              <a:rPr kumimoji="0" lang="fr-FR" dirty="0" smtClean="0"/>
              <a:t>Cliquez pour modifier le style du titre</a:t>
            </a:r>
            <a:endParaRPr kumimoji="0" lang="en-US" dirty="0"/>
          </a:p>
        </p:txBody>
      </p:sp>
      <p:sp>
        <p:nvSpPr>
          <p:cNvPr id="13" name="Espace réservé du texte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fr-FR" dirty="0" smtClean="0"/>
              <a:t>Cliquez pour modifier les styles du texte du masque</a:t>
            </a:r>
          </a:p>
          <a:p>
            <a:pPr lvl="1" eaLnBrk="1" latinLnBrk="0" hangingPunct="1"/>
            <a:r>
              <a:rPr kumimoji="0" lang="fr-FR" dirty="0" smtClean="0"/>
              <a:t>Deuxième niveau</a:t>
            </a:r>
          </a:p>
          <a:p>
            <a:pPr lvl="2" eaLnBrk="1" latinLnBrk="0" hangingPunct="1"/>
            <a:r>
              <a:rPr kumimoji="0" lang="fr-FR" dirty="0" smtClean="0"/>
              <a:t>Troisième niveau</a:t>
            </a:r>
          </a:p>
          <a:p>
            <a:pPr lvl="3" eaLnBrk="1" latinLnBrk="0" hangingPunct="1"/>
            <a:r>
              <a:rPr kumimoji="0" lang="fr-FR" dirty="0" smtClean="0"/>
              <a:t>Quatrième niveau</a:t>
            </a:r>
          </a:p>
          <a:p>
            <a:pPr lvl="4" eaLnBrk="1" latinLnBrk="0" hangingPunct="1"/>
            <a:r>
              <a:rPr kumimoji="0" lang="fr-FR" dirty="0" smtClean="0"/>
              <a:t>Cinquième niveau</a:t>
            </a:r>
            <a:endParaRPr kumimoji="0" lang="en-US" dirty="0"/>
          </a:p>
        </p:txBody>
      </p:sp>
      <p:pic>
        <p:nvPicPr>
          <p:cNvPr id="20" name="Image 19" descr="Dauphine.jpg"/>
          <p:cNvPicPr>
            <a:picLocks noChangeAspect="1"/>
          </p:cNvPicPr>
          <p:nvPr userDrawn="1"/>
        </p:nvPicPr>
        <p:blipFill>
          <a:blip r:embed="rId13" cstate="print"/>
          <a:stretch>
            <a:fillRect/>
          </a:stretch>
        </p:blipFill>
        <p:spPr>
          <a:xfrm>
            <a:off x="214282" y="6106030"/>
            <a:ext cx="1343016" cy="537680"/>
          </a:xfrm>
          <a:prstGeom prst="rect">
            <a:avLst/>
          </a:prstGeom>
        </p:spPr>
      </p:pic>
      <p:pic>
        <p:nvPicPr>
          <p:cNvPr id="21" name="Image 20" descr="Excel.png"/>
          <p:cNvPicPr>
            <a:picLocks noChangeAspect="1"/>
          </p:cNvPicPr>
          <p:nvPr userDrawn="1"/>
        </p:nvPicPr>
        <p:blipFill>
          <a:blip r:embed="rId14" cstate="print"/>
          <a:stretch>
            <a:fillRect/>
          </a:stretch>
        </p:blipFill>
        <p:spPr>
          <a:xfrm>
            <a:off x="8072462" y="5786454"/>
            <a:ext cx="928662" cy="92866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5"/>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1"/>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1"/>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0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6.wmf"/></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Microsoft_Excel_97-2003_Worksheet6.xls"/><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88.w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Microsoft_Excel_97-2003_Worksheet7.xls"/><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90.wmf"/></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02.wmf"/><Relationship Id="rId4" Type="http://schemas.openxmlformats.org/officeDocument/2006/relationships/oleObject" Target="../embeddings/Microsoft_Excel_97-2003_Worksheet8.xls"/></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16.png"/><Relationship Id="rId5" Type="http://schemas.openxmlformats.org/officeDocument/2006/relationships/image" Target="../media/image115.wmf"/><Relationship Id="rId4" Type="http://schemas.openxmlformats.org/officeDocument/2006/relationships/oleObject" Target="../embeddings/Microsoft_Excel_97-2003_Worksheet9.xls"/></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54.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Microsoft_Excel_97-2003_Worksheet10.xls"/><Relationship Id="rId7" Type="http://schemas.openxmlformats.org/officeDocument/2006/relationships/oleObject" Target="../embeddings/Microsoft_Excel_97-2003_Worksheet12.xls"/><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27.wmf"/><Relationship Id="rId5" Type="http://schemas.openxmlformats.org/officeDocument/2006/relationships/oleObject" Target="../embeddings/Microsoft_Excel_97-2003_Worksheet11.xls"/><Relationship Id="rId4" Type="http://schemas.openxmlformats.org/officeDocument/2006/relationships/image" Target="../media/image126.wmf"/></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oleObject" Target="../embeddings/Microsoft_Excel_97-2003_Worksheet15.xls"/><Relationship Id="rId13" Type="http://schemas.openxmlformats.org/officeDocument/2006/relationships/image" Target="../media/image145.wmf"/><Relationship Id="rId3" Type="http://schemas.openxmlformats.org/officeDocument/2006/relationships/notesSlide" Target="../notesSlides/notesSlide152.xml"/><Relationship Id="rId7" Type="http://schemas.openxmlformats.org/officeDocument/2006/relationships/image" Target="../media/image142.wmf"/><Relationship Id="rId12" Type="http://schemas.openxmlformats.org/officeDocument/2006/relationships/oleObject" Target="../embeddings/Microsoft_Excel_97-2003_Worksheet17.xls"/><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Microsoft_Excel_97-2003_Worksheet14.xls"/><Relationship Id="rId11" Type="http://schemas.openxmlformats.org/officeDocument/2006/relationships/image" Target="../media/image144.wmf"/><Relationship Id="rId5" Type="http://schemas.openxmlformats.org/officeDocument/2006/relationships/image" Target="../media/image141.wmf"/><Relationship Id="rId10" Type="http://schemas.openxmlformats.org/officeDocument/2006/relationships/oleObject" Target="../embeddings/Microsoft_Excel_97-2003_Worksheet16.xls"/><Relationship Id="rId4" Type="http://schemas.openxmlformats.org/officeDocument/2006/relationships/oleObject" Target="../embeddings/Microsoft_Excel_97-2003_Worksheet13.xls"/><Relationship Id="rId9" Type="http://schemas.openxmlformats.org/officeDocument/2006/relationships/image" Target="../media/image143.wmf"/></Relationships>
</file>

<file path=ppt/slides/_rels/slide172.xml.rels><?xml version="1.0" encoding="UTF-8" standalone="yes"?>
<Relationships xmlns="http://schemas.openxmlformats.org/package/2006/relationships"><Relationship Id="rId3" Type="http://schemas.openxmlformats.org/officeDocument/2006/relationships/hyperlink" Target="http://www.vbfrance.com/"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76.xml"/><Relationship Id="rId7" Type="http://schemas.openxmlformats.org/officeDocument/2006/relationships/image" Target="../media/image155.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package" Target="../embeddings/Microsoft_Excel_Macro-Enabled_Worksheet3.xlsm"/><Relationship Id="rId5" Type="http://schemas.openxmlformats.org/officeDocument/2006/relationships/image" Target="../media/image154.wmf"/><Relationship Id="rId4" Type="http://schemas.openxmlformats.org/officeDocument/2006/relationships/oleObject" Target="../embeddings/oleObject1.bin"/></Relationships>
</file>

<file path=ppt/slides/_rels/slide1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echapartegui.pro@gmail.com?subject=[M1CG]%20:%2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package" Target="../embeddings/Microsoft_Excel_Worksheet1.xlsx"/><Relationship Id="rId4" Type="http://schemas.openxmlformats.org/officeDocument/2006/relationships/image" Target="../media/image16.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Microsoft_Excel_97-2003_Worksheet2.xls"/><Relationship Id="rId5" Type="http://schemas.openxmlformats.org/officeDocument/2006/relationships/image" Target="../media/image25.wmf"/><Relationship Id="rId4" Type="http://schemas.openxmlformats.org/officeDocument/2006/relationships/oleObject" Target="../embeddings/Microsoft_Excel_97-2003_Worksheet1.xls"/></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1.wmf"/><Relationship Id="rId4" Type="http://schemas.openxmlformats.org/officeDocument/2006/relationships/oleObject" Target="../embeddings/Microsoft_Excel_97-2003_Worksheet3.xls"/></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Microsoft_Excel_97-2003_Worksheet4.xls"/><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6.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Microsoft_Excel_97-2003_Worksheet5.xls"/><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8.wmf"/></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Cours d’Excel 2007</a:t>
            </a:r>
            <a:endParaRPr lang="fr-FR" dirty="0"/>
          </a:p>
        </p:txBody>
      </p:sp>
      <p:sp>
        <p:nvSpPr>
          <p:cNvPr id="3" name="Sous-titre 2"/>
          <p:cNvSpPr>
            <a:spLocks noGrp="1"/>
          </p:cNvSpPr>
          <p:nvPr>
            <p:ph type="subTitle" idx="1"/>
          </p:nvPr>
        </p:nvSpPr>
        <p:spPr/>
        <p:txBody>
          <a:bodyPr/>
          <a:lstStyle/>
          <a:p>
            <a:r>
              <a:rPr lang="fr-FR" dirty="0" smtClean="0"/>
              <a:t>Master 1 – Année 13/14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RechercheH</a:t>
            </a:r>
            <a:endParaRPr lang="fr-FR" dirty="0"/>
          </a:p>
        </p:txBody>
      </p:sp>
      <p:sp>
        <p:nvSpPr>
          <p:cNvPr id="3" name="Espace réservé du contenu 2"/>
          <p:cNvSpPr>
            <a:spLocks noGrp="1"/>
          </p:cNvSpPr>
          <p:nvPr>
            <p:ph sz="quarter" idx="1"/>
          </p:nvPr>
        </p:nvSpPr>
        <p:spPr/>
        <p:txBody>
          <a:bodyPr/>
          <a:lstStyle/>
          <a:p>
            <a:r>
              <a:rPr lang="fr-FR" dirty="0" smtClean="0"/>
              <a:t>On décompose les champs suivants :</a:t>
            </a:r>
          </a:p>
          <a:p>
            <a:pPr lvl="1"/>
            <a:r>
              <a:rPr lang="fr-FR" dirty="0" smtClean="0"/>
              <a:t>Lieu de la recherche = Tableau 1</a:t>
            </a:r>
          </a:p>
          <a:p>
            <a:pPr lvl="1"/>
            <a:r>
              <a:rPr lang="fr-FR" dirty="0" smtClean="0"/>
              <a:t>Valeur recherchée = En-tête du tableau 2</a:t>
            </a:r>
          </a:p>
          <a:p>
            <a:pPr lvl="1"/>
            <a:r>
              <a:rPr lang="fr-FR" dirty="0" smtClean="0"/>
              <a:t>Valeur restituée = ligne 2 du tableau 1</a:t>
            </a:r>
          </a:p>
          <a:p>
            <a:pPr lvl="1"/>
            <a:endParaRPr lang="fr-FR" dirty="0" smtClean="0"/>
          </a:p>
          <a:p>
            <a:pPr lvl="1"/>
            <a:endParaRPr lang="fr-FR" dirty="0" smtClean="0"/>
          </a:p>
          <a:p>
            <a:pPr lvl="1"/>
            <a:endParaRPr lang="fr-FR" dirty="0" smtClean="0"/>
          </a:p>
          <a:p>
            <a:pPr lvl="1"/>
            <a:r>
              <a:rPr lang="fr-FR" dirty="0" smtClean="0"/>
              <a:t>Lieu de la recherche = F2:H3</a:t>
            </a:r>
          </a:p>
          <a:p>
            <a:pPr lvl="1"/>
            <a:r>
              <a:rPr lang="fr-FR" dirty="0" smtClean="0"/>
              <a:t>Valeur recherchée = L2</a:t>
            </a:r>
          </a:p>
          <a:p>
            <a:pPr lvl="1"/>
            <a:r>
              <a:rPr lang="fr-FR" dirty="0" smtClean="0"/>
              <a:t>Valeur restituée = 2</a:t>
            </a:r>
          </a:p>
          <a:p>
            <a:pPr lvl="1"/>
            <a:r>
              <a:rPr lang="fr-FR" dirty="0" smtClean="0"/>
              <a:t>Formule située sur = L3</a:t>
            </a:r>
          </a:p>
          <a:p>
            <a:pPr lvl="1"/>
            <a:endParaRPr lang="fr-FR" dirty="0" smtClean="0"/>
          </a:p>
          <a:p>
            <a:pPr lvl="1">
              <a:buNone/>
            </a:pPr>
            <a:endParaRPr lang="fr-FR" dirty="0" smtClean="0"/>
          </a:p>
        </p:txBody>
      </p:sp>
      <p:pic>
        <p:nvPicPr>
          <p:cNvPr id="5123" name="Picture 3"/>
          <p:cNvPicPr>
            <a:picLocks noChangeAspect="1" noChangeArrowheads="1"/>
          </p:cNvPicPr>
          <p:nvPr/>
        </p:nvPicPr>
        <p:blipFill>
          <a:blip r:embed="rId3" cstate="print"/>
          <a:srcRect/>
          <a:stretch>
            <a:fillRect/>
          </a:stretch>
        </p:blipFill>
        <p:spPr bwMode="auto">
          <a:xfrm>
            <a:off x="0" y="3284984"/>
            <a:ext cx="9144000" cy="847725"/>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4211960" y="1268760"/>
            <a:ext cx="4600575" cy="2771775"/>
          </a:xfrm>
          <a:prstGeom prst="rect">
            <a:avLst/>
          </a:prstGeom>
          <a:noFill/>
          <a:ln w="9525">
            <a:noFill/>
            <a:miter lim="800000"/>
            <a:headEnd/>
            <a:tailEnd/>
          </a:ln>
        </p:spPr>
      </p:pic>
      <p:sp>
        <p:nvSpPr>
          <p:cNvPr id="2" name="Titre 1"/>
          <p:cNvSpPr>
            <a:spLocks noGrp="1"/>
          </p:cNvSpPr>
          <p:nvPr>
            <p:ph type="title"/>
          </p:nvPr>
        </p:nvSpPr>
        <p:spPr/>
        <p:txBody>
          <a:bodyPr/>
          <a:lstStyle/>
          <a:p>
            <a:r>
              <a:rPr lang="fr-FR" dirty="0" smtClean="0"/>
              <a:t>Graphique simple</a:t>
            </a:r>
            <a:endParaRPr lang="fr-FR" dirty="0"/>
          </a:p>
        </p:txBody>
      </p:sp>
      <p:sp>
        <p:nvSpPr>
          <p:cNvPr id="3" name="Espace réservé du contenu 2"/>
          <p:cNvSpPr>
            <a:spLocks noGrp="1"/>
          </p:cNvSpPr>
          <p:nvPr>
            <p:ph sz="quarter" idx="1"/>
          </p:nvPr>
        </p:nvSpPr>
        <p:spPr>
          <a:xfrm>
            <a:off x="457200" y="1600200"/>
            <a:ext cx="4114800" cy="4873752"/>
          </a:xfrm>
        </p:spPr>
        <p:txBody>
          <a:bodyPr>
            <a:normAutofit/>
          </a:bodyPr>
          <a:lstStyle/>
          <a:p>
            <a:r>
              <a:rPr lang="fr-FR" dirty="0" smtClean="0"/>
              <a:t>Par exemple en camembert, cela ne prend que le total de la série</a:t>
            </a:r>
          </a:p>
          <a:p>
            <a:pPr lvl="1"/>
            <a:endParaRPr lang="fr-FR" dirty="0" smtClean="0"/>
          </a:p>
          <a:p>
            <a:pPr lvl="1"/>
            <a:endParaRPr lang="fr-FR" dirty="0" smtClean="0"/>
          </a:p>
          <a:p>
            <a:pPr lvl="1"/>
            <a:endParaRPr lang="fr-FR" dirty="0" smtClean="0"/>
          </a:p>
          <a:p>
            <a:r>
              <a:rPr lang="fr-FR" dirty="0" smtClean="0"/>
              <a:t>Cet histogramme prend les valeurs cumulées</a:t>
            </a:r>
          </a:p>
          <a:p>
            <a:pPr lvl="1"/>
            <a:endParaRPr lang="fr-FR" dirty="0" smtClean="0"/>
          </a:p>
        </p:txBody>
      </p:sp>
      <p:graphicFrame>
        <p:nvGraphicFramePr>
          <p:cNvPr id="7" name="Graphique 6"/>
          <p:cNvGraphicFramePr/>
          <p:nvPr/>
        </p:nvGraphicFramePr>
        <p:xfrm>
          <a:off x="4211960" y="4077072"/>
          <a:ext cx="4536504" cy="278092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Graphique</a:t>
            </a:r>
            <a:endParaRPr lang="fr-FR" dirty="0"/>
          </a:p>
        </p:txBody>
      </p:sp>
      <p:sp>
        <p:nvSpPr>
          <p:cNvPr id="3" name="Espace réservé du contenu 2"/>
          <p:cNvSpPr>
            <a:spLocks noGrp="1"/>
          </p:cNvSpPr>
          <p:nvPr>
            <p:ph sz="quarter" idx="1"/>
          </p:nvPr>
        </p:nvSpPr>
        <p:spPr/>
        <p:txBody>
          <a:bodyPr/>
          <a:lstStyle/>
          <a:p>
            <a:r>
              <a:rPr lang="fr-FR" dirty="0" smtClean="0"/>
              <a:t>Charger le fichier Exemple pour réaliser votre propre graphique</a:t>
            </a:r>
          </a:p>
          <a:p>
            <a:endParaRPr lang="fr-FR" dirty="0"/>
          </a:p>
        </p:txBody>
      </p:sp>
      <p:graphicFrame>
        <p:nvGraphicFramePr>
          <p:cNvPr id="4" name="Objet 3"/>
          <p:cNvGraphicFramePr>
            <a:graphicFrameLocks noChangeAspect="1"/>
          </p:cNvGraphicFramePr>
          <p:nvPr/>
        </p:nvGraphicFramePr>
        <p:xfrm>
          <a:off x="3143240" y="2428870"/>
          <a:ext cx="2500330" cy="1270202"/>
        </p:xfrm>
        <a:graphic>
          <a:graphicData uri="http://schemas.openxmlformats.org/presentationml/2006/ole">
            <mc:AlternateContent xmlns:mc="http://schemas.openxmlformats.org/markup-compatibility/2006">
              <mc:Choice xmlns:v="urn:schemas-microsoft-com:vml" Requires="v">
                <p:oleObj spid="_x0000_s4129" name="Feuille de calcul" showAsIcon="1" r:id="rId3" imgW="914400" imgH="771525" progId="Excel.Sheet.12">
                  <p:embed/>
                </p:oleObj>
              </mc:Choice>
              <mc:Fallback>
                <p:oleObj name="Feuille de calcul" showAsIcon="1" r:id="rId3" imgW="914400" imgH="771525" progId="Excel.Sheet.12">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2428870"/>
                        <a:ext cx="2500330" cy="12702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Graphique simple</a:t>
            </a:r>
            <a:endParaRPr lang="fr-FR" dirty="0"/>
          </a:p>
        </p:txBody>
      </p:sp>
      <p:sp>
        <p:nvSpPr>
          <p:cNvPr id="3" name="Espace réservé du contenu 2"/>
          <p:cNvSpPr>
            <a:spLocks noGrp="1"/>
          </p:cNvSpPr>
          <p:nvPr>
            <p:ph sz="quarter" idx="1"/>
          </p:nvPr>
        </p:nvSpPr>
        <p:spPr>
          <a:xfrm>
            <a:off x="457200" y="1600200"/>
            <a:ext cx="7715200" cy="4873752"/>
          </a:xfrm>
        </p:spPr>
        <p:txBody>
          <a:bodyPr>
            <a:normAutofit lnSpcReduction="10000"/>
          </a:bodyPr>
          <a:lstStyle/>
          <a:p>
            <a:r>
              <a:rPr lang="fr-FR" dirty="0" smtClean="0"/>
              <a:t>3 nouveaux onglets :</a:t>
            </a:r>
          </a:p>
          <a:p>
            <a:pPr lvl="1"/>
            <a:r>
              <a:rPr lang="fr-FR" dirty="0" smtClean="0"/>
              <a:t>Création </a:t>
            </a:r>
          </a:p>
          <a:p>
            <a:pPr lvl="2"/>
            <a:r>
              <a:rPr lang="fr-FR" dirty="0" smtClean="0"/>
              <a:t>Sélection du type de graphique</a:t>
            </a:r>
          </a:p>
          <a:p>
            <a:pPr lvl="2"/>
            <a:r>
              <a:rPr lang="fr-FR" dirty="0" smtClean="0"/>
              <a:t>Sélection des données</a:t>
            </a:r>
          </a:p>
          <a:p>
            <a:pPr lvl="2"/>
            <a:r>
              <a:rPr lang="fr-FR" dirty="0" smtClean="0"/>
              <a:t>Style du graphique</a:t>
            </a:r>
          </a:p>
          <a:p>
            <a:pPr lvl="1"/>
            <a:r>
              <a:rPr lang="fr-FR" dirty="0" smtClean="0"/>
              <a:t>Disposition </a:t>
            </a:r>
          </a:p>
          <a:p>
            <a:pPr lvl="2"/>
            <a:r>
              <a:rPr lang="fr-FR" dirty="0" smtClean="0"/>
              <a:t>Permet d’ajouter / modifier les éléments de disposition du graphique :</a:t>
            </a:r>
          </a:p>
          <a:p>
            <a:pPr lvl="3"/>
            <a:r>
              <a:rPr lang="fr-FR" dirty="0" smtClean="0"/>
              <a:t>Axes</a:t>
            </a:r>
          </a:p>
          <a:p>
            <a:pPr lvl="3"/>
            <a:r>
              <a:rPr lang="fr-FR" dirty="0" smtClean="0"/>
              <a:t>Titre</a:t>
            </a:r>
          </a:p>
          <a:p>
            <a:pPr lvl="3"/>
            <a:r>
              <a:rPr lang="fr-FR" dirty="0" smtClean="0"/>
              <a:t>Légende</a:t>
            </a:r>
          </a:p>
          <a:p>
            <a:pPr lvl="1"/>
            <a:r>
              <a:rPr lang="fr-FR" dirty="0" smtClean="0"/>
              <a:t>Mise en forme</a:t>
            </a:r>
          </a:p>
          <a:p>
            <a:pPr lvl="2"/>
            <a:r>
              <a:rPr lang="fr-FR" dirty="0" smtClean="0"/>
              <a:t>Onglet habituel de mise en forme</a:t>
            </a:r>
          </a:p>
          <a:p>
            <a:pPr lvl="1"/>
            <a:endParaRPr lang="fr-FR" dirty="0" smtClean="0"/>
          </a:p>
        </p:txBody>
      </p:sp>
      <p:pic>
        <p:nvPicPr>
          <p:cNvPr id="3074" name="Picture 2"/>
          <p:cNvPicPr>
            <a:picLocks noChangeAspect="1" noChangeArrowheads="1"/>
          </p:cNvPicPr>
          <p:nvPr/>
        </p:nvPicPr>
        <p:blipFill>
          <a:blip r:embed="rId3" cstate="print"/>
          <a:srcRect/>
          <a:stretch>
            <a:fillRect/>
          </a:stretch>
        </p:blipFill>
        <p:spPr bwMode="auto">
          <a:xfrm>
            <a:off x="4211960" y="1412776"/>
            <a:ext cx="3960440" cy="6837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Formules d’arrondi</a:t>
            </a:r>
            <a:endParaRPr lang="fr-FR" dirty="0"/>
          </a:p>
        </p:txBody>
      </p:sp>
      <p:sp>
        <p:nvSpPr>
          <p:cNvPr id="3" name="Espace réservé du contenu 2"/>
          <p:cNvSpPr>
            <a:spLocks noGrp="1"/>
          </p:cNvSpPr>
          <p:nvPr>
            <p:ph sz="quarter" idx="1"/>
          </p:nvPr>
        </p:nvSpPr>
        <p:spPr/>
        <p:txBody>
          <a:bodyPr>
            <a:normAutofit/>
          </a:bodyPr>
          <a:lstStyle/>
          <a:p>
            <a:r>
              <a:rPr lang="fr-FR" dirty="0" smtClean="0"/>
              <a:t>Formules</a:t>
            </a:r>
          </a:p>
          <a:p>
            <a:pPr lvl="1"/>
            <a:r>
              <a:rPr lang="fr-FR" dirty="0" smtClean="0"/>
              <a:t>=ARRONDI(</a:t>
            </a:r>
            <a:r>
              <a:rPr lang="fr-FR" dirty="0" err="1" smtClean="0"/>
              <a:t>Nombre,Nombre</a:t>
            </a:r>
            <a:r>
              <a:rPr lang="fr-FR" dirty="0" smtClean="0"/>
              <a:t> de chiffres après la virgule) : arrondi classique.</a:t>
            </a:r>
          </a:p>
          <a:p>
            <a:pPr lvl="1"/>
            <a:r>
              <a:rPr lang="fr-FR" dirty="0" smtClean="0"/>
              <a:t>=ARRONDI.INF(Nombre, Nombre de chiffres après la virgule) : arrondi tendant vers l’inférieur.</a:t>
            </a:r>
          </a:p>
          <a:p>
            <a:pPr lvl="1"/>
            <a:r>
              <a:rPr lang="fr-FR" dirty="0" smtClean="0"/>
              <a:t>=ARRONDI.SUP(Nombre, Nombre de chiffres après la virgule) : arrondi tendant vers le supérieur.</a:t>
            </a:r>
          </a:p>
          <a:p>
            <a:pPr lvl="1"/>
            <a:r>
              <a:rPr lang="fr-FR" dirty="0" smtClean="0"/>
              <a:t>=ARRONDI.AU.MULTIPLE(Nombre, Multiple de l’arrondi) : permet d’arrondir en fonction d’une unité définie dans le multiple. </a:t>
            </a:r>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Formules d’arrondi</a:t>
            </a:r>
            <a:endParaRPr lang="fr-FR" dirty="0"/>
          </a:p>
        </p:txBody>
      </p:sp>
      <p:sp>
        <p:nvSpPr>
          <p:cNvPr id="3" name="Espace réservé du contenu 2"/>
          <p:cNvSpPr>
            <a:spLocks noGrp="1"/>
          </p:cNvSpPr>
          <p:nvPr>
            <p:ph sz="quarter" idx="1"/>
          </p:nvPr>
        </p:nvSpPr>
        <p:spPr/>
        <p:txBody>
          <a:bodyPr>
            <a:normAutofit/>
          </a:bodyPr>
          <a:lstStyle/>
          <a:p>
            <a:r>
              <a:rPr lang="fr-FR" dirty="0" smtClean="0"/>
              <a:t>Mise en pratique</a:t>
            </a:r>
          </a:p>
          <a:p>
            <a:r>
              <a:rPr lang="fr-FR" dirty="0" smtClean="0"/>
              <a:t>Valeur cellule (A1) : 671,671671</a:t>
            </a:r>
          </a:p>
          <a:p>
            <a:pPr lvl="1"/>
            <a:r>
              <a:rPr lang="fr-FR" dirty="0" smtClean="0"/>
              <a:t>=ARRONDI(A1;2) =&gt; 671,67</a:t>
            </a:r>
          </a:p>
          <a:p>
            <a:pPr lvl="1"/>
            <a:r>
              <a:rPr lang="fr-FR" dirty="0" smtClean="0"/>
              <a:t>=ARRONDI.INF(A1;3) =&gt; 671,671</a:t>
            </a:r>
          </a:p>
          <a:p>
            <a:pPr lvl="1"/>
            <a:r>
              <a:rPr lang="fr-FR" dirty="0" smtClean="0"/>
              <a:t>=ARRONDI.SUP(A1;3) =&gt; 671,672</a:t>
            </a:r>
          </a:p>
          <a:p>
            <a:pPr lvl="1"/>
            <a:r>
              <a:rPr lang="fr-FR" dirty="0" smtClean="0"/>
              <a:t>=ARRONDI.AU.MULTIPLE(A1;10) =&gt; 670 (cherche le multiple de 10 le plus proche).</a:t>
            </a:r>
          </a:p>
          <a:p>
            <a:pPr lvl="1"/>
            <a:r>
              <a:rPr lang="fr-FR" dirty="0" smtClean="0"/>
              <a:t>=ARRONDI.AU.MULTIPLE(A1;25) =&gt; 675 (675 étant plus proche que 650)</a:t>
            </a:r>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6</a:t>
            </a:r>
            <a:endParaRPr lang="fr-FR" dirty="0"/>
          </a:p>
        </p:txBody>
      </p:sp>
      <p:sp>
        <p:nvSpPr>
          <p:cNvPr id="3" name="Espace réservé du contenu 2"/>
          <p:cNvSpPr>
            <a:spLocks noGrp="1"/>
          </p:cNvSpPr>
          <p:nvPr>
            <p:ph sz="quarter" idx="1"/>
          </p:nvPr>
        </p:nvSpPr>
        <p:spPr/>
        <p:txBody>
          <a:bodyPr/>
          <a:lstStyle/>
          <a:p>
            <a:r>
              <a:rPr lang="fr-FR" dirty="0" smtClean="0"/>
              <a:t>Enoncé Exercice 6</a:t>
            </a:r>
          </a:p>
          <a:p>
            <a:pPr>
              <a:buNone/>
            </a:pPr>
            <a:endParaRPr lang="fr-FR" dirty="0"/>
          </a:p>
        </p:txBody>
      </p:sp>
      <p:graphicFrame>
        <p:nvGraphicFramePr>
          <p:cNvPr id="4" name="Objet 3"/>
          <p:cNvGraphicFramePr>
            <a:graphicFrameLocks noChangeAspect="1"/>
          </p:cNvGraphicFramePr>
          <p:nvPr/>
        </p:nvGraphicFramePr>
        <p:xfrm>
          <a:off x="3000364" y="2285992"/>
          <a:ext cx="1439343" cy="1214446"/>
        </p:xfrm>
        <a:graphic>
          <a:graphicData uri="http://schemas.openxmlformats.org/presentationml/2006/ole">
            <mc:AlternateContent xmlns:mc="http://schemas.openxmlformats.org/markup-compatibility/2006">
              <mc:Choice xmlns:v="urn:schemas-microsoft-com:vml" Requires="v">
                <p:oleObj spid="_x0000_s223264" name="Worksheet" showAsIcon="1" r:id="rId3" imgW="914400" imgH="771525" progId="Excel.Sheet.8">
                  <p:embed/>
                </p:oleObj>
              </mc:Choice>
              <mc:Fallback>
                <p:oleObj name="Worksheet" showAsIcon="1" r:id="rId3" imgW="914400" imgH="771525" progId="Excel.Sheet.8">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64" y="2285992"/>
                        <a:ext cx="1439343" cy="1214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6</a:t>
            </a:r>
            <a:endParaRPr lang="fr-FR" dirty="0"/>
          </a:p>
        </p:txBody>
      </p:sp>
      <p:sp>
        <p:nvSpPr>
          <p:cNvPr id="3" name="Espace réservé du contenu 2"/>
          <p:cNvSpPr>
            <a:spLocks noGrp="1"/>
          </p:cNvSpPr>
          <p:nvPr>
            <p:ph sz="quarter" idx="1"/>
          </p:nvPr>
        </p:nvSpPr>
        <p:spPr/>
        <p:txBody>
          <a:bodyPr>
            <a:normAutofit/>
          </a:bodyPr>
          <a:lstStyle/>
          <a:p>
            <a:r>
              <a:rPr lang="fr-FR" dirty="0" smtClean="0"/>
              <a:t>Que doit-on trouver dans le tableau?</a:t>
            </a:r>
          </a:p>
          <a:p>
            <a:r>
              <a:rPr lang="fr-FR" dirty="0" smtClean="0"/>
              <a:t>Partie prévisionnelle</a:t>
            </a:r>
          </a:p>
          <a:p>
            <a:pPr lvl="1"/>
            <a:r>
              <a:rPr lang="fr-FR" dirty="0" smtClean="0"/>
              <a:t>Jours restants théorique</a:t>
            </a:r>
          </a:p>
          <a:p>
            <a:pPr lvl="2"/>
            <a:r>
              <a:rPr lang="fr-FR" dirty="0" smtClean="0"/>
              <a:t>Correspond au nombre de jours restant à travailler théoriquement à partir d’aujourd’hui.</a:t>
            </a:r>
          </a:p>
          <a:p>
            <a:pPr lvl="1"/>
            <a:r>
              <a:rPr lang="fr-FR" dirty="0" smtClean="0"/>
              <a:t>Date de fin théorique</a:t>
            </a:r>
          </a:p>
          <a:p>
            <a:pPr lvl="2"/>
            <a:r>
              <a:rPr lang="fr-FR" dirty="0" smtClean="0"/>
              <a:t>Date de fin calculée sur le nombre de jours théorique</a:t>
            </a:r>
          </a:p>
          <a:p>
            <a:pPr lvl="1"/>
            <a:r>
              <a:rPr lang="fr-FR" dirty="0" smtClean="0"/>
              <a:t>Nombre de jours ouvrés théorique</a:t>
            </a:r>
          </a:p>
          <a:p>
            <a:pPr lvl="2"/>
            <a:r>
              <a:rPr lang="fr-FR" dirty="0" smtClean="0"/>
              <a:t>Nombre de jours ouvrés sur la base des jours prévus</a:t>
            </a:r>
          </a:p>
          <a:p>
            <a:pPr lvl="1"/>
            <a:r>
              <a:rPr lang="fr-FR" dirty="0" smtClean="0"/>
              <a:t>Nombre de samedi et dimanche</a:t>
            </a:r>
          </a:p>
          <a:p>
            <a:pPr lvl="2"/>
            <a:r>
              <a:rPr lang="fr-FR" dirty="0" smtClean="0"/>
              <a:t>Nombre de samedi et de dimanche sur la base des jours prévus</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6</a:t>
            </a:r>
            <a:endParaRPr lang="fr-FR" dirty="0"/>
          </a:p>
        </p:txBody>
      </p:sp>
      <p:sp>
        <p:nvSpPr>
          <p:cNvPr id="3" name="Espace réservé du contenu 2"/>
          <p:cNvSpPr>
            <a:spLocks noGrp="1"/>
          </p:cNvSpPr>
          <p:nvPr>
            <p:ph sz="quarter" idx="1"/>
          </p:nvPr>
        </p:nvSpPr>
        <p:spPr/>
        <p:txBody>
          <a:bodyPr>
            <a:normAutofit/>
          </a:bodyPr>
          <a:lstStyle/>
          <a:p>
            <a:r>
              <a:rPr lang="fr-FR" dirty="0" smtClean="0"/>
              <a:t>Que doit-on trouver dans le tableau?</a:t>
            </a:r>
          </a:p>
          <a:p>
            <a:r>
              <a:rPr lang="fr-FR" dirty="0" smtClean="0"/>
              <a:t>Partie estimation / réelle</a:t>
            </a:r>
          </a:p>
          <a:p>
            <a:pPr lvl="1"/>
            <a:r>
              <a:rPr lang="fr-FR" dirty="0" smtClean="0"/>
              <a:t>Travail estimé en % à la date du jour</a:t>
            </a:r>
          </a:p>
          <a:p>
            <a:pPr lvl="2"/>
            <a:r>
              <a:rPr lang="fr-FR" dirty="0" smtClean="0"/>
              <a:t>Pourcentage d’avancement à la date d’aujourd’hui</a:t>
            </a:r>
          </a:p>
          <a:p>
            <a:pPr lvl="1"/>
            <a:r>
              <a:rPr lang="fr-FR" dirty="0" smtClean="0"/>
              <a:t>Jours écoulés depuis le début de la tache pour la réalisé</a:t>
            </a:r>
          </a:p>
          <a:p>
            <a:pPr lvl="2"/>
            <a:r>
              <a:rPr lang="fr-FR" dirty="0" smtClean="0"/>
              <a:t>Nombre de jours réels entre la date de début et la date du jour</a:t>
            </a:r>
          </a:p>
          <a:p>
            <a:pPr lvl="1"/>
            <a:r>
              <a:rPr lang="fr-FR" dirty="0" smtClean="0"/>
              <a:t>Nombre de jours restants selon l’estimation d’avancement de la tâche</a:t>
            </a:r>
          </a:p>
          <a:p>
            <a:pPr lvl="2"/>
            <a:r>
              <a:rPr lang="fr-FR" dirty="0" smtClean="0"/>
              <a:t>Nombre de jours restants calculés sur la base de l’avancement actuel</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sp>
        <p:nvSpPr>
          <p:cNvPr id="3" name="Espace réservé du contenu 2"/>
          <p:cNvSpPr>
            <a:spLocks noGrp="1"/>
          </p:cNvSpPr>
          <p:nvPr>
            <p:ph sz="quarter" idx="1"/>
          </p:nvPr>
        </p:nvSpPr>
        <p:spPr/>
        <p:txBody>
          <a:bodyPr>
            <a:normAutofit/>
          </a:bodyPr>
          <a:lstStyle/>
          <a:p>
            <a:r>
              <a:rPr lang="fr-FR" dirty="0" smtClean="0"/>
              <a:t>Définition</a:t>
            </a:r>
          </a:p>
          <a:p>
            <a:pPr lvl="1"/>
            <a:r>
              <a:rPr lang="fr-FR" dirty="0" smtClean="0"/>
              <a:t>Tableau croisé dynamique (souvent appelé Pivot Table) permet d’afficher des données selon plusieurs dimensions afin de les grouper ou de les agréger.</a:t>
            </a:r>
          </a:p>
          <a:p>
            <a:pPr lvl="1"/>
            <a:r>
              <a:rPr lang="fr-FR" dirty="0" smtClean="0"/>
              <a:t>Les données brutes (souvent appelées les « faits ») sont classées par dimension. </a:t>
            </a:r>
          </a:p>
          <a:p>
            <a:pPr lvl="1"/>
            <a:r>
              <a:rPr lang="fr-FR" dirty="0" smtClean="0"/>
              <a:t>Les dimensions (souvent appelées axes) peuvent être verticale ou horizontale.</a:t>
            </a:r>
          </a:p>
          <a:p>
            <a:pPr lvl="1"/>
            <a:r>
              <a:rPr lang="fr-FR" dirty="0" smtClean="0"/>
              <a:t>Il est possible d’opérer des opérations (exemple : filtre) sur les données brutes.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Dimensions / Axes</a:t>
            </a:r>
          </a:p>
          <a:p>
            <a:pPr lvl="1"/>
            <a:r>
              <a:rPr lang="fr-FR" dirty="0" smtClean="0"/>
              <a:t>Les dimensions ou axes sont des unités de mesures sur lesquels il est possible de faire des regroupements et des totaux.</a:t>
            </a:r>
          </a:p>
          <a:p>
            <a:pPr lvl="1"/>
            <a:r>
              <a:rPr lang="fr-FR" dirty="0" smtClean="0"/>
              <a:t>Les axes peuvent être verticaux comme horizontaux</a:t>
            </a:r>
          </a:p>
          <a:p>
            <a:pPr lvl="1"/>
            <a:r>
              <a:rPr lang="fr-FR" dirty="0" smtClean="0"/>
              <a:t>On retrouvera dans ces dimensions :</a:t>
            </a:r>
          </a:p>
          <a:p>
            <a:pPr lvl="2"/>
            <a:r>
              <a:rPr lang="fr-FR" dirty="0" smtClean="0"/>
              <a:t>Indicateurs</a:t>
            </a:r>
          </a:p>
          <a:p>
            <a:pPr lvl="2"/>
            <a:r>
              <a:rPr lang="fr-FR" dirty="0" smtClean="0"/>
              <a:t>Unité de mesure</a:t>
            </a:r>
          </a:p>
          <a:p>
            <a:pPr lvl="1"/>
            <a:r>
              <a:rPr lang="fr-FR" dirty="0" smtClean="0"/>
              <a:t>Par exemple :</a:t>
            </a:r>
          </a:p>
          <a:p>
            <a:pPr lvl="2"/>
            <a:r>
              <a:rPr lang="fr-FR" dirty="0" smtClean="0"/>
              <a:t>Nombre d’hommes / femmes</a:t>
            </a:r>
          </a:p>
          <a:p>
            <a:pPr lvl="2"/>
            <a:r>
              <a:rPr lang="fr-FR" dirty="0" smtClean="0"/>
              <a:t>Age</a:t>
            </a:r>
          </a:p>
          <a:p>
            <a:pPr lvl="2"/>
            <a:r>
              <a:rPr lang="fr-FR" dirty="0" smtClean="0"/>
              <a:t>Tranche de salaire</a:t>
            </a:r>
          </a:p>
          <a:p>
            <a:pPr>
              <a:buNone/>
            </a:pPr>
            <a:endParaRPr lang="fr-FR"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RechercheH</a:t>
            </a:r>
            <a:endParaRPr lang="fr-FR" dirty="0"/>
          </a:p>
        </p:txBody>
      </p:sp>
      <p:sp>
        <p:nvSpPr>
          <p:cNvPr id="3" name="Espace réservé du contenu 2"/>
          <p:cNvSpPr>
            <a:spLocks noGrp="1"/>
          </p:cNvSpPr>
          <p:nvPr>
            <p:ph sz="quarter" idx="1"/>
          </p:nvPr>
        </p:nvSpPr>
        <p:spPr/>
        <p:txBody>
          <a:bodyPr/>
          <a:lstStyle/>
          <a:p>
            <a:r>
              <a:rPr lang="fr-FR" dirty="0" smtClean="0"/>
              <a:t>Les champs sont les suivants :</a:t>
            </a:r>
          </a:p>
          <a:p>
            <a:pPr lvl="1"/>
            <a:r>
              <a:rPr lang="fr-FR" dirty="0" smtClean="0"/>
              <a:t>Valeur recherchée</a:t>
            </a:r>
          </a:p>
          <a:p>
            <a:pPr lvl="1"/>
            <a:r>
              <a:rPr lang="fr-FR" dirty="0" smtClean="0"/>
              <a:t>Tableau</a:t>
            </a:r>
          </a:p>
          <a:p>
            <a:pPr lvl="1"/>
            <a:r>
              <a:rPr lang="fr-FR" dirty="0" smtClean="0"/>
              <a:t>Ligne </a:t>
            </a:r>
          </a:p>
          <a:p>
            <a:pPr lvl="1"/>
            <a:r>
              <a:rPr lang="fr-FR" dirty="0" smtClean="0"/>
              <a:t>Valeur proche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sp>
        <p:nvSpPr>
          <p:cNvPr id="3" name="Espace réservé du contenu 2"/>
          <p:cNvSpPr>
            <a:spLocks noGrp="1"/>
          </p:cNvSpPr>
          <p:nvPr>
            <p:ph sz="quarter" idx="1"/>
          </p:nvPr>
        </p:nvSpPr>
        <p:spPr>
          <a:xfrm>
            <a:off x="457200" y="1600200"/>
            <a:ext cx="8147248" cy="4873752"/>
          </a:xfrm>
        </p:spPr>
        <p:txBody>
          <a:bodyPr>
            <a:normAutofit/>
          </a:bodyPr>
          <a:lstStyle/>
          <a:p>
            <a:r>
              <a:rPr lang="fr-FR" dirty="0" smtClean="0"/>
              <a:t>Agrégats</a:t>
            </a:r>
          </a:p>
          <a:p>
            <a:pPr lvl="1"/>
            <a:r>
              <a:rPr lang="fr-FR" dirty="0" smtClean="0"/>
              <a:t>Les données brutes sont regroupées par axes qu’ils soient verticaux ou horizontaux.</a:t>
            </a:r>
          </a:p>
          <a:p>
            <a:pPr lvl="1"/>
            <a:r>
              <a:rPr lang="fr-FR" dirty="0" smtClean="0"/>
              <a:t>Il est possible d’effectuer les opérations suivantes : </a:t>
            </a:r>
          </a:p>
          <a:p>
            <a:pPr lvl="2"/>
            <a:r>
              <a:rPr lang="fr-FR" dirty="0" smtClean="0"/>
              <a:t>Somme</a:t>
            </a:r>
          </a:p>
          <a:p>
            <a:pPr lvl="2"/>
            <a:r>
              <a:rPr lang="fr-FR" dirty="0" smtClean="0"/>
              <a:t>Moyenne</a:t>
            </a:r>
          </a:p>
          <a:p>
            <a:pPr lvl="2"/>
            <a:r>
              <a:rPr lang="fr-FR" dirty="0" smtClean="0"/>
              <a:t>Min </a:t>
            </a:r>
          </a:p>
          <a:p>
            <a:pPr lvl="2"/>
            <a:r>
              <a:rPr lang="fr-FR" dirty="0" smtClean="0"/>
              <a:t>Max</a:t>
            </a:r>
          </a:p>
          <a:p>
            <a:pPr lvl="2"/>
            <a:r>
              <a:rPr lang="fr-FR" dirty="0" smtClean="0"/>
              <a:t>Compte (Nombre)</a:t>
            </a:r>
          </a:p>
          <a:p>
            <a:pPr lvl="2"/>
            <a:r>
              <a:rPr lang="fr-FR" dirty="0" smtClean="0"/>
              <a:t>Produit</a:t>
            </a:r>
          </a:p>
          <a:p>
            <a:pPr lvl="2"/>
            <a:r>
              <a:rPr lang="fr-FR" dirty="0" smtClean="0"/>
              <a:t>Ecart-Type</a:t>
            </a:r>
          </a:p>
          <a:p>
            <a:pPr lvl="2"/>
            <a:endParaRPr lang="fr-FR" dirty="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sp>
        <p:nvSpPr>
          <p:cNvPr id="5" name="Espace réservé du contenu 4"/>
          <p:cNvSpPr>
            <a:spLocks noGrp="1"/>
          </p:cNvSpPr>
          <p:nvPr>
            <p:ph sz="quarter" idx="1"/>
          </p:nvPr>
        </p:nvSpPr>
        <p:spPr/>
        <p:txBody>
          <a:bodyPr/>
          <a:lstStyle/>
          <a:p>
            <a:r>
              <a:rPr lang="fr-FR" dirty="0" smtClean="0"/>
              <a:t>Quels avantages ?</a:t>
            </a:r>
          </a:p>
          <a:p>
            <a:pPr lvl="1"/>
            <a:r>
              <a:rPr lang="fr-FR" dirty="0" smtClean="0"/>
              <a:t>Facile à mettre en place</a:t>
            </a:r>
          </a:p>
          <a:p>
            <a:pPr lvl="1"/>
            <a:r>
              <a:rPr lang="fr-FR" dirty="0" smtClean="0"/>
              <a:t>Inverser / Déplacer les axes</a:t>
            </a:r>
          </a:p>
          <a:p>
            <a:pPr lvl="1"/>
            <a:r>
              <a:rPr lang="fr-FR" dirty="0" smtClean="0"/>
              <a:t>Possibilité d’ajouter beaucoup d’axes</a:t>
            </a:r>
          </a:p>
          <a:p>
            <a:pPr lvl="1"/>
            <a:r>
              <a:rPr lang="fr-FR" dirty="0" smtClean="0"/>
              <a:t>Possibilité de manipuler les valeurs</a:t>
            </a:r>
          </a:p>
          <a:p>
            <a:pPr lvl="1"/>
            <a:r>
              <a:rPr lang="fr-FR" dirty="0" smtClean="0"/>
              <a:t>Facilité de création de graphique</a:t>
            </a:r>
          </a:p>
          <a:p>
            <a:r>
              <a:rPr lang="fr-FR" dirty="0" smtClean="0"/>
              <a:t>Limites :</a:t>
            </a:r>
          </a:p>
          <a:p>
            <a:pPr lvl="1"/>
            <a:r>
              <a:rPr lang="fr-FR" dirty="0" smtClean="0"/>
              <a:t>Certaines opérations sont difficilement réalisables</a:t>
            </a:r>
          </a:p>
          <a:p>
            <a:pPr lvl="1"/>
            <a:r>
              <a:rPr lang="fr-FR" dirty="0" smtClean="0"/>
              <a:t>Pas applicables à tous les types de données</a:t>
            </a:r>
            <a:endParaRPr lang="fr-FR"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315416"/>
            <a:ext cx="7467600" cy="1143000"/>
          </a:xfrm>
        </p:spPr>
        <p:txBody>
          <a:bodyPr/>
          <a:lstStyle/>
          <a:p>
            <a:r>
              <a:rPr lang="fr-FR" dirty="0" smtClean="0"/>
              <a:t>Tableau croisé dynamique</a:t>
            </a:r>
            <a:endParaRPr lang="fr-FR" dirty="0"/>
          </a:p>
        </p:txBody>
      </p:sp>
      <p:pic>
        <p:nvPicPr>
          <p:cNvPr id="22529" name="Picture 1"/>
          <p:cNvPicPr>
            <a:picLocks noChangeAspect="1" noChangeArrowheads="1"/>
          </p:cNvPicPr>
          <p:nvPr/>
        </p:nvPicPr>
        <p:blipFill>
          <a:blip r:embed="rId3" cstate="print"/>
          <a:srcRect/>
          <a:stretch>
            <a:fillRect/>
          </a:stretch>
        </p:blipFill>
        <p:spPr bwMode="auto">
          <a:xfrm>
            <a:off x="683568" y="764704"/>
            <a:ext cx="6624736" cy="5708873"/>
          </a:xfrm>
          <a:prstGeom prst="rect">
            <a:avLst/>
          </a:prstGeom>
          <a:noFill/>
          <a:ln w="9525">
            <a:noFill/>
            <a:miter lim="800000"/>
            <a:headEnd/>
            <a:tailEnd/>
          </a:ln>
        </p:spPr>
      </p:pic>
      <p:sp>
        <p:nvSpPr>
          <p:cNvPr id="7" name="Bulle ronde 6"/>
          <p:cNvSpPr/>
          <p:nvPr/>
        </p:nvSpPr>
        <p:spPr>
          <a:xfrm>
            <a:off x="6444208" y="2348880"/>
            <a:ext cx="2699792" cy="1512168"/>
          </a:xfrm>
          <a:prstGeom prst="wedgeEllipseCallout">
            <a:avLst>
              <a:gd name="adj1" fmla="val -57425"/>
              <a:gd name="adj2" fmla="val 81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Sélection des données puis clic sur Insertion &gt; TCD</a:t>
            </a:r>
            <a:endParaRPr lang="fr-FR"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sp>
        <p:nvSpPr>
          <p:cNvPr id="3" name="Espace réservé du contenu 2"/>
          <p:cNvSpPr>
            <a:spLocks noGrp="1"/>
          </p:cNvSpPr>
          <p:nvPr>
            <p:ph sz="quarter" idx="1"/>
          </p:nvPr>
        </p:nvSpPr>
        <p:spPr/>
        <p:txBody>
          <a:bodyPr/>
          <a:lstStyle/>
          <a:p>
            <a:r>
              <a:rPr lang="fr-FR" dirty="0" smtClean="0"/>
              <a:t>Charger le fichier d’exemple pour la suite du cours</a:t>
            </a:r>
            <a:endParaRPr lang="fr-FR" dirty="0"/>
          </a:p>
        </p:txBody>
      </p:sp>
      <p:graphicFrame>
        <p:nvGraphicFramePr>
          <p:cNvPr id="4" name="Objet 3"/>
          <p:cNvGraphicFramePr>
            <a:graphicFrameLocks noChangeAspect="1"/>
          </p:cNvGraphicFramePr>
          <p:nvPr/>
        </p:nvGraphicFramePr>
        <p:xfrm>
          <a:off x="3428992" y="2357430"/>
          <a:ext cx="1473207" cy="1243018"/>
        </p:xfrm>
        <a:graphic>
          <a:graphicData uri="http://schemas.openxmlformats.org/presentationml/2006/ole">
            <mc:AlternateContent xmlns:mc="http://schemas.openxmlformats.org/markup-compatibility/2006">
              <mc:Choice xmlns:v="urn:schemas-microsoft-com:vml" Requires="v">
                <p:oleObj spid="_x0000_s5153" name="Worksheet" showAsIcon="1" r:id="rId3" imgW="914400" imgH="771525" progId="Excel.Sheet.8">
                  <p:embed/>
                </p:oleObj>
              </mc:Choice>
              <mc:Fallback>
                <p:oleObj name="Worksheet" showAsIcon="1" r:id="rId3" imgW="914400" imgH="771525" progId="Excel.Sheet.8">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992" y="2357430"/>
                        <a:ext cx="1473207" cy="12430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315416"/>
            <a:ext cx="7467600" cy="1143000"/>
          </a:xfrm>
        </p:spPr>
        <p:txBody>
          <a:bodyPr/>
          <a:lstStyle/>
          <a:p>
            <a:r>
              <a:rPr lang="fr-FR" dirty="0" smtClean="0"/>
              <a:t>Tableau croisé dynamique</a:t>
            </a:r>
            <a:endParaRPr lang="fr-FR" dirty="0"/>
          </a:p>
        </p:txBody>
      </p:sp>
      <p:pic>
        <p:nvPicPr>
          <p:cNvPr id="67586" name="Picture 2"/>
          <p:cNvPicPr>
            <a:picLocks noChangeAspect="1" noChangeArrowheads="1"/>
          </p:cNvPicPr>
          <p:nvPr/>
        </p:nvPicPr>
        <p:blipFill>
          <a:blip r:embed="rId3" cstate="print"/>
          <a:srcRect/>
          <a:stretch>
            <a:fillRect/>
          </a:stretch>
        </p:blipFill>
        <p:spPr bwMode="auto">
          <a:xfrm>
            <a:off x="2676525" y="2114550"/>
            <a:ext cx="3790950" cy="2628900"/>
          </a:xfrm>
          <a:prstGeom prst="rect">
            <a:avLst/>
          </a:prstGeom>
          <a:noFill/>
          <a:ln w="9525">
            <a:noFill/>
            <a:miter lim="800000"/>
            <a:headEnd/>
            <a:tailEnd/>
          </a:ln>
        </p:spPr>
      </p:pic>
      <p:sp>
        <p:nvSpPr>
          <p:cNvPr id="5" name="Bulle ronde 4"/>
          <p:cNvSpPr/>
          <p:nvPr/>
        </p:nvSpPr>
        <p:spPr>
          <a:xfrm>
            <a:off x="6444208" y="2348880"/>
            <a:ext cx="2699792" cy="1512168"/>
          </a:xfrm>
          <a:prstGeom prst="wedgeEllipseCallout">
            <a:avLst>
              <a:gd name="adj1" fmla="val -57425"/>
              <a:gd name="adj2" fmla="val 81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Confirmation des données et destination</a:t>
            </a:r>
            <a:endParaRPr lang="fr-FR"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315416"/>
            <a:ext cx="7467600" cy="1143000"/>
          </a:xfrm>
        </p:spPr>
        <p:txBody>
          <a:bodyPr/>
          <a:lstStyle/>
          <a:p>
            <a:r>
              <a:rPr lang="fr-FR" dirty="0" smtClean="0"/>
              <a:t>Tableau croisé dynamique</a:t>
            </a:r>
            <a:endParaRPr lang="fr-FR" dirty="0"/>
          </a:p>
        </p:txBody>
      </p:sp>
      <p:pic>
        <p:nvPicPr>
          <p:cNvPr id="68611" name="Picture 3"/>
          <p:cNvPicPr>
            <a:picLocks noChangeAspect="1" noChangeArrowheads="1"/>
          </p:cNvPicPr>
          <p:nvPr/>
        </p:nvPicPr>
        <p:blipFill>
          <a:blip r:embed="rId3" cstate="print"/>
          <a:srcRect/>
          <a:stretch>
            <a:fillRect/>
          </a:stretch>
        </p:blipFill>
        <p:spPr bwMode="auto">
          <a:xfrm>
            <a:off x="971600" y="3356992"/>
            <a:ext cx="5781675" cy="3019425"/>
          </a:xfrm>
          <a:prstGeom prst="rect">
            <a:avLst/>
          </a:prstGeom>
          <a:noFill/>
          <a:ln w="9525">
            <a:noFill/>
            <a:miter lim="800000"/>
            <a:headEnd/>
            <a:tailEnd/>
          </a:ln>
        </p:spPr>
      </p:pic>
      <p:sp>
        <p:nvSpPr>
          <p:cNvPr id="6" name="Espace réservé du contenu 4"/>
          <p:cNvSpPr>
            <a:spLocks noGrp="1"/>
          </p:cNvSpPr>
          <p:nvPr>
            <p:ph sz="quarter" idx="1"/>
          </p:nvPr>
        </p:nvSpPr>
        <p:spPr>
          <a:xfrm>
            <a:off x="467544" y="1052736"/>
            <a:ext cx="7467600" cy="4873752"/>
          </a:xfrm>
        </p:spPr>
        <p:txBody>
          <a:bodyPr/>
          <a:lstStyle/>
          <a:p>
            <a:r>
              <a:rPr lang="fr-FR" dirty="0" smtClean="0"/>
              <a:t>La structure du tableau est en place :</a:t>
            </a:r>
          </a:p>
          <a:p>
            <a:pPr lvl="1"/>
            <a:r>
              <a:rPr lang="fr-FR" dirty="0" smtClean="0"/>
              <a:t>Il est possible de placer les éléments :</a:t>
            </a:r>
          </a:p>
          <a:p>
            <a:pPr lvl="2"/>
            <a:r>
              <a:rPr lang="fr-FR" dirty="0" smtClean="0"/>
              <a:t>En page</a:t>
            </a:r>
          </a:p>
          <a:p>
            <a:pPr lvl="2"/>
            <a:r>
              <a:rPr lang="fr-FR" dirty="0" smtClean="0"/>
              <a:t>En Colonne</a:t>
            </a:r>
          </a:p>
          <a:p>
            <a:pPr lvl="2"/>
            <a:r>
              <a:rPr lang="fr-FR" dirty="0" smtClean="0"/>
              <a:t>En Ligne</a:t>
            </a:r>
          </a:p>
          <a:p>
            <a:pPr lvl="2"/>
            <a:r>
              <a:rPr lang="fr-FR" dirty="0" smtClean="0"/>
              <a:t>En données brutes</a:t>
            </a:r>
            <a:endParaRPr lang="fr-FR" dirty="0"/>
          </a:p>
        </p:txBody>
      </p:sp>
      <p:sp>
        <p:nvSpPr>
          <p:cNvPr id="7" name="Bulle ronde 6"/>
          <p:cNvSpPr/>
          <p:nvPr/>
        </p:nvSpPr>
        <p:spPr>
          <a:xfrm>
            <a:off x="6444208" y="2348880"/>
            <a:ext cx="2699792" cy="1512168"/>
          </a:xfrm>
          <a:prstGeom prst="wedgeEllipseCallout">
            <a:avLst>
              <a:gd name="adj1" fmla="val -57425"/>
              <a:gd name="adj2" fmla="val 81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Voici un TCD initialisé</a:t>
            </a:r>
            <a:endParaRPr lang="fr-FR"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315416"/>
            <a:ext cx="7467600" cy="1143000"/>
          </a:xfrm>
        </p:spPr>
        <p:txBody>
          <a:bodyPr/>
          <a:lstStyle/>
          <a:p>
            <a:r>
              <a:rPr lang="fr-FR" dirty="0" smtClean="0"/>
              <a:t>Tableau croisé dynamique</a:t>
            </a:r>
            <a:endParaRPr lang="fr-FR" dirty="0"/>
          </a:p>
        </p:txBody>
      </p:sp>
      <p:sp>
        <p:nvSpPr>
          <p:cNvPr id="6" name="Espace réservé du contenu 4"/>
          <p:cNvSpPr>
            <a:spLocks noGrp="1"/>
          </p:cNvSpPr>
          <p:nvPr>
            <p:ph sz="quarter" idx="1"/>
          </p:nvPr>
        </p:nvSpPr>
        <p:spPr>
          <a:xfrm>
            <a:off x="467544" y="1052736"/>
            <a:ext cx="4464496" cy="5328592"/>
          </a:xfrm>
        </p:spPr>
        <p:txBody>
          <a:bodyPr/>
          <a:lstStyle/>
          <a:p>
            <a:r>
              <a:rPr lang="fr-FR" dirty="0" smtClean="0"/>
              <a:t>Ces données sont celles de notre tableau initial :</a:t>
            </a:r>
          </a:p>
          <a:p>
            <a:pPr lvl="1"/>
            <a:r>
              <a:rPr lang="fr-FR" dirty="0" smtClean="0"/>
              <a:t>Age, Sexe, Notes CG, Notes Anglais, Notes Info</a:t>
            </a:r>
          </a:p>
          <a:p>
            <a:pPr lvl="1"/>
            <a:r>
              <a:rPr lang="fr-FR" dirty="0" smtClean="0"/>
              <a:t>Pour les données brutes, il est possible d’effectuer des opérations :</a:t>
            </a:r>
          </a:p>
          <a:p>
            <a:pPr lvl="2"/>
            <a:r>
              <a:rPr lang="fr-FR" dirty="0" smtClean="0"/>
              <a:t>Somme, Compte, Min, Max…</a:t>
            </a:r>
          </a:p>
          <a:p>
            <a:pPr lvl="1"/>
            <a:r>
              <a:rPr lang="fr-FR" dirty="0" smtClean="0"/>
              <a:t>Pour les dimensions, il est possible de faire des regroupements.</a:t>
            </a:r>
          </a:p>
        </p:txBody>
      </p:sp>
      <p:pic>
        <p:nvPicPr>
          <p:cNvPr id="69635" name="Picture 3"/>
          <p:cNvPicPr>
            <a:picLocks noChangeAspect="1" noChangeArrowheads="1"/>
          </p:cNvPicPr>
          <p:nvPr/>
        </p:nvPicPr>
        <p:blipFill>
          <a:blip r:embed="rId3" cstate="print"/>
          <a:srcRect/>
          <a:stretch>
            <a:fillRect/>
          </a:stretch>
        </p:blipFill>
        <p:spPr bwMode="auto">
          <a:xfrm>
            <a:off x="5796136" y="94509"/>
            <a:ext cx="2915816" cy="6763491"/>
          </a:xfrm>
          <a:prstGeom prst="rect">
            <a:avLst/>
          </a:prstGeom>
          <a:noFill/>
          <a:ln w="9525">
            <a:noFill/>
            <a:miter lim="800000"/>
            <a:headEnd/>
            <a:tailEnd/>
          </a:ln>
        </p:spPr>
      </p:pic>
      <p:sp>
        <p:nvSpPr>
          <p:cNvPr id="7" name="Bulle ronde 6"/>
          <p:cNvSpPr/>
          <p:nvPr/>
        </p:nvSpPr>
        <p:spPr>
          <a:xfrm>
            <a:off x="3347864" y="4797152"/>
            <a:ext cx="2699792" cy="1512168"/>
          </a:xfrm>
          <a:prstGeom prst="wedgeEllipseCallout">
            <a:avLst>
              <a:gd name="adj1" fmla="val 47086"/>
              <a:gd name="adj2" fmla="val -1085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Glisser / Déposer les champs dans les zones en dessous.</a:t>
            </a:r>
            <a:endParaRPr lang="fr-FR"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sp>
        <p:nvSpPr>
          <p:cNvPr id="5" name="Espace réservé du contenu 4"/>
          <p:cNvSpPr>
            <a:spLocks noGrp="1"/>
          </p:cNvSpPr>
          <p:nvPr>
            <p:ph sz="quarter" idx="1"/>
          </p:nvPr>
        </p:nvSpPr>
        <p:spPr>
          <a:xfrm>
            <a:off x="457200" y="1600200"/>
            <a:ext cx="4330824" cy="4873752"/>
          </a:xfrm>
        </p:spPr>
        <p:txBody>
          <a:bodyPr/>
          <a:lstStyle/>
          <a:p>
            <a:r>
              <a:rPr lang="fr-FR" dirty="0" smtClean="0"/>
              <a:t>Il s’agit ensuite de positionner les éléments :</a:t>
            </a:r>
          </a:p>
          <a:p>
            <a:pPr lvl="1"/>
            <a:r>
              <a:rPr lang="fr-FR" dirty="0" smtClean="0"/>
              <a:t>Soit en ligne</a:t>
            </a:r>
          </a:p>
          <a:p>
            <a:pPr lvl="1"/>
            <a:r>
              <a:rPr lang="fr-FR" dirty="0" smtClean="0"/>
              <a:t>Soit en colonne</a:t>
            </a:r>
          </a:p>
          <a:p>
            <a:pPr lvl="1"/>
            <a:r>
              <a:rPr lang="fr-FR" dirty="0" smtClean="0"/>
              <a:t>Soit en données brutes</a:t>
            </a:r>
          </a:p>
          <a:p>
            <a:r>
              <a:rPr lang="fr-FR" dirty="0" smtClean="0"/>
              <a:t>Et de créer des filtres</a:t>
            </a:r>
            <a:endParaRPr lang="fr-FR"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pic>
        <p:nvPicPr>
          <p:cNvPr id="18434" name="Picture 2"/>
          <p:cNvPicPr>
            <a:picLocks noChangeAspect="1" noChangeArrowheads="1"/>
          </p:cNvPicPr>
          <p:nvPr/>
        </p:nvPicPr>
        <p:blipFill>
          <a:blip r:embed="rId3" cstate="print"/>
          <a:srcRect/>
          <a:stretch>
            <a:fillRect/>
          </a:stretch>
        </p:blipFill>
        <p:spPr bwMode="auto">
          <a:xfrm>
            <a:off x="5796136" y="188640"/>
            <a:ext cx="2733675" cy="6419850"/>
          </a:xfrm>
          <a:prstGeom prst="rect">
            <a:avLst/>
          </a:prstGeom>
          <a:noFill/>
          <a:ln w="9525">
            <a:noFill/>
            <a:miter lim="800000"/>
            <a:headEnd/>
            <a:tailEnd/>
          </a:ln>
        </p:spPr>
      </p:pic>
      <p:pic>
        <p:nvPicPr>
          <p:cNvPr id="18435" name="Picture 3"/>
          <p:cNvPicPr>
            <a:picLocks noGrp="1" noChangeAspect="1" noChangeArrowheads="1"/>
          </p:cNvPicPr>
          <p:nvPr>
            <p:ph sz="quarter" idx="1"/>
          </p:nvPr>
        </p:nvPicPr>
        <p:blipFill>
          <a:blip r:embed="rId4" cstate="print"/>
          <a:srcRect/>
          <a:stretch>
            <a:fillRect/>
          </a:stretch>
        </p:blipFill>
        <p:spPr bwMode="auto">
          <a:xfrm>
            <a:off x="323528" y="2132856"/>
            <a:ext cx="4381500" cy="2867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pic>
        <p:nvPicPr>
          <p:cNvPr id="18434" name="Picture 2"/>
          <p:cNvPicPr>
            <a:picLocks noChangeAspect="1" noChangeArrowheads="1"/>
          </p:cNvPicPr>
          <p:nvPr/>
        </p:nvPicPr>
        <p:blipFill>
          <a:blip r:embed="rId3" cstate="print"/>
          <a:srcRect/>
          <a:stretch>
            <a:fillRect/>
          </a:stretch>
        </p:blipFill>
        <p:spPr bwMode="auto">
          <a:xfrm>
            <a:off x="5796136" y="188640"/>
            <a:ext cx="2733675" cy="6419850"/>
          </a:xfrm>
          <a:prstGeom prst="rect">
            <a:avLst/>
          </a:prstGeom>
          <a:noFill/>
          <a:ln w="9525">
            <a:noFill/>
            <a:miter lim="800000"/>
            <a:headEnd/>
            <a:tailEnd/>
          </a:ln>
        </p:spPr>
      </p:pic>
      <p:pic>
        <p:nvPicPr>
          <p:cNvPr id="18435" name="Picture 3"/>
          <p:cNvPicPr>
            <a:picLocks noGrp="1" noChangeAspect="1" noChangeArrowheads="1"/>
          </p:cNvPicPr>
          <p:nvPr>
            <p:ph sz="quarter" idx="1"/>
          </p:nvPr>
        </p:nvPicPr>
        <p:blipFill>
          <a:blip r:embed="rId4" cstate="print"/>
          <a:srcRect/>
          <a:stretch>
            <a:fillRect/>
          </a:stretch>
        </p:blipFill>
        <p:spPr bwMode="auto">
          <a:xfrm>
            <a:off x="323528" y="2132856"/>
            <a:ext cx="4381500" cy="2867025"/>
          </a:xfrm>
          <a:prstGeom prst="rect">
            <a:avLst/>
          </a:prstGeom>
          <a:noFill/>
          <a:ln w="9525">
            <a:noFill/>
            <a:miter lim="800000"/>
            <a:headEnd/>
            <a:tailEnd/>
          </a:ln>
        </p:spPr>
      </p:pic>
      <p:sp>
        <p:nvSpPr>
          <p:cNvPr id="8" name="Bulle ronde 7"/>
          <p:cNvSpPr/>
          <p:nvPr/>
        </p:nvSpPr>
        <p:spPr>
          <a:xfrm>
            <a:off x="5148064" y="2780928"/>
            <a:ext cx="2520280" cy="1224136"/>
          </a:xfrm>
          <a:prstGeom prst="wedgeEllipseCallout">
            <a:avLst>
              <a:gd name="adj1" fmla="val 55531"/>
              <a:gd name="adj2" fmla="val 61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L’information « Sexe » apparait en colonne</a:t>
            </a:r>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RechercheH</a:t>
            </a:r>
            <a:endParaRPr lang="fr-FR" dirty="0"/>
          </a:p>
        </p:txBody>
      </p:sp>
      <p:sp>
        <p:nvSpPr>
          <p:cNvPr id="3" name="Espace réservé du contenu 2"/>
          <p:cNvSpPr>
            <a:spLocks noGrp="1"/>
          </p:cNvSpPr>
          <p:nvPr>
            <p:ph sz="quarter" idx="1"/>
          </p:nvPr>
        </p:nvSpPr>
        <p:spPr/>
        <p:txBody>
          <a:bodyPr/>
          <a:lstStyle/>
          <a:p>
            <a:r>
              <a:rPr lang="fr-FR" dirty="0" smtClean="0"/>
              <a:t>Dans notre cas de figure la formule RechercheH prend les arguments suivants  :</a:t>
            </a:r>
          </a:p>
          <a:p>
            <a:pPr lvl="1"/>
            <a:r>
              <a:rPr lang="fr-FR" dirty="0" smtClean="0"/>
              <a:t>Valeur recherchée = L2</a:t>
            </a:r>
          </a:p>
          <a:p>
            <a:pPr lvl="1"/>
            <a:r>
              <a:rPr lang="fr-FR" dirty="0" smtClean="0"/>
              <a:t>Tableau = F1 : H3</a:t>
            </a:r>
          </a:p>
          <a:p>
            <a:pPr lvl="1"/>
            <a:r>
              <a:rPr lang="fr-FR" dirty="0" smtClean="0"/>
              <a:t>Ligne = 2</a:t>
            </a:r>
          </a:p>
          <a:p>
            <a:pPr lvl="1"/>
            <a:r>
              <a:rPr lang="fr-FR" dirty="0" smtClean="0"/>
              <a:t>Valeur proche = FAUX (valeur exacte)</a:t>
            </a:r>
          </a:p>
          <a:p>
            <a:r>
              <a:rPr lang="fr-FR" dirty="0" smtClean="0"/>
              <a:t>=RECHERCHEH(L2;F1:H3,2;FAUX)</a:t>
            </a:r>
          </a:p>
        </p:txBody>
      </p:sp>
      <p:pic>
        <p:nvPicPr>
          <p:cNvPr id="6147" name="Picture 3"/>
          <p:cNvPicPr>
            <a:picLocks noChangeAspect="1" noChangeArrowheads="1"/>
          </p:cNvPicPr>
          <p:nvPr/>
        </p:nvPicPr>
        <p:blipFill>
          <a:blip r:embed="rId3" cstate="print"/>
          <a:srcRect/>
          <a:stretch>
            <a:fillRect/>
          </a:stretch>
        </p:blipFill>
        <p:spPr bwMode="auto">
          <a:xfrm>
            <a:off x="428596" y="4572008"/>
            <a:ext cx="7399337" cy="1152525"/>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pic>
        <p:nvPicPr>
          <p:cNvPr id="18434" name="Picture 2"/>
          <p:cNvPicPr>
            <a:picLocks noChangeAspect="1" noChangeArrowheads="1"/>
          </p:cNvPicPr>
          <p:nvPr/>
        </p:nvPicPr>
        <p:blipFill>
          <a:blip r:embed="rId3" cstate="print"/>
          <a:srcRect/>
          <a:stretch>
            <a:fillRect/>
          </a:stretch>
        </p:blipFill>
        <p:spPr bwMode="auto">
          <a:xfrm>
            <a:off x="5796136" y="188640"/>
            <a:ext cx="2733675" cy="6419850"/>
          </a:xfrm>
          <a:prstGeom prst="rect">
            <a:avLst/>
          </a:prstGeom>
          <a:noFill/>
          <a:ln w="9525">
            <a:noFill/>
            <a:miter lim="800000"/>
            <a:headEnd/>
            <a:tailEnd/>
          </a:ln>
        </p:spPr>
      </p:pic>
      <p:pic>
        <p:nvPicPr>
          <p:cNvPr id="18435" name="Picture 3"/>
          <p:cNvPicPr>
            <a:picLocks noGrp="1" noChangeAspect="1" noChangeArrowheads="1"/>
          </p:cNvPicPr>
          <p:nvPr>
            <p:ph sz="quarter" idx="1"/>
          </p:nvPr>
        </p:nvPicPr>
        <p:blipFill>
          <a:blip r:embed="rId4" cstate="print"/>
          <a:srcRect/>
          <a:stretch>
            <a:fillRect/>
          </a:stretch>
        </p:blipFill>
        <p:spPr bwMode="auto">
          <a:xfrm>
            <a:off x="323528" y="2132856"/>
            <a:ext cx="4381500" cy="2867025"/>
          </a:xfrm>
          <a:prstGeom prst="rect">
            <a:avLst/>
          </a:prstGeom>
          <a:noFill/>
          <a:ln w="9525">
            <a:noFill/>
            <a:miter lim="800000"/>
            <a:headEnd/>
            <a:tailEnd/>
          </a:ln>
        </p:spPr>
      </p:pic>
      <p:sp>
        <p:nvSpPr>
          <p:cNvPr id="8" name="Bulle ronde 7"/>
          <p:cNvSpPr/>
          <p:nvPr/>
        </p:nvSpPr>
        <p:spPr>
          <a:xfrm>
            <a:off x="2915816" y="5085184"/>
            <a:ext cx="2520280" cy="1224136"/>
          </a:xfrm>
          <a:prstGeom prst="wedgeEllipseCallout">
            <a:avLst>
              <a:gd name="adj1" fmla="val 66934"/>
              <a:gd name="adj2" fmla="val -18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L’information « Age » apparait en ligne</a:t>
            </a:r>
            <a:endParaRPr lang="fr-FR"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pic>
        <p:nvPicPr>
          <p:cNvPr id="18434" name="Picture 2"/>
          <p:cNvPicPr>
            <a:picLocks noChangeAspect="1" noChangeArrowheads="1"/>
          </p:cNvPicPr>
          <p:nvPr/>
        </p:nvPicPr>
        <p:blipFill>
          <a:blip r:embed="rId3" cstate="print"/>
          <a:srcRect/>
          <a:stretch>
            <a:fillRect/>
          </a:stretch>
        </p:blipFill>
        <p:spPr bwMode="auto">
          <a:xfrm>
            <a:off x="5796136" y="188640"/>
            <a:ext cx="2733675" cy="6419850"/>
          </a:xfrm>
          <a:prstGeom prst="rect">
            <a:avLst/>
          </a:prstGeom>
          <a:noFill/>
          <a:ln w="9525">
            <a:noFill/>
            <a:miter lim="800000"/>
            <a:headEnd/>
            <a:tailEnd/>
          </a:ln>
        </p:spPr>
      </p:pic>
      <p:pic>
        <p:nvPicPr>
          <p:cNvPr id="18435" name="Picture 3"/>
          <p:cNvPicPr>
            <a:picLocks noGrp="1" noChangeAspect="1" noChangeArrowheads="1"/>
          </p:cNvPicPr>
          <p:nvPr>
            <p:ph sz="quarter" idx="1"/>
          </p:nvPr>
        </p:nvPicPr>
        <p:blipFill>
          <a:blip r:embed="rId4" cstate="print"/>
          <a:srcRect/>
          <a:stretch>
            <a:fillRect/>
          </a:stretch>
        </p:blipFill>
        <p:spPr bwMode="auto">
          <a:xfrm>
            <a:off x="323528" y="2132856"/>
            <a:ext cx="4381500" cy="2867025"/>
          </a:xfrm>
          <a:prstGeom prst="rect">
            <a:avLst/>
          </a:prstGeom>
          <a:noFill/>
          <a:ln w="9525">
            <a:noFill/>
            <a:miter lim="800000"/>
            <a:headEnd/>
            <a:tailEnd/>
          </a:ln>
        </p:spPr>
      </p:pic>
      <p:sp>
        <p:nvSpPr>
          <p:cNvPr id="8" name="Bulle ronde 7"/>
          <p:cNvSpPr/>
          <p:nvPr/>
        </p:nvSpPr>
        <p:spPr>
          <a:xfrm>
            <a:off x="2267744" y="5085184"/>
            <a:ext cx="3168352" cy="1224136"/>
          </a:xfrm>
          <a:prstGeom prst="wedgeEllipseCallout">
            <a:avLst>
              <a:gd name="adj1" fmla="val 66934"/>
              <a:gd name="adj2" fmla="val -18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Ainsi que les sommes globales des valeurs affichées</a:t>
            </a:r>
            <a:endParaRPr lang="fr-FR"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pic>
        <p:nvPicPr>
          <p:cNvPr id="18434" name="Picture 2"/>
          <p:cNvPicPr>
            <a:picLocks noChangeAspect="1" noChangeArrowheads="1"/>
          </p:cNvPicPr>
          <p:nvPr/>
        </p:nvPicPr>
        <p:blipFill>
          <a:blip r:embed="rId3" cstate="print"/>
          <a:srcRect/>
          <a:stretch>
            <a:fillRect/>
          </a:stretch>
        </p:blipFill>
        <p:spPr bwMode="auto">
          <a:xfrm>
            <a:off x="5796136" y="188640"/>
            <a:ext cx="2733675" cy="6419850"/>
          </a:xfrm>
          <a:prstGeom prst="rect">
            <a:avLst/>
          </a:prstGeom>
          <a:noFill/>
          <a:ln w="9525">
            <a:noFill/>
            <a:miter lim="800000"/>
            <a:headEnd/>
            <a:tailEnd/>
          </a:ln>
        </p:spPr>
      </p:pic>
      <p:pic>
        <p:nvPicPr>
          <p:cNvPr id="18435" name="Picture 3"/>
          <p:cNvPicPr>
            <a:picLocks noGrp="1" noChangeAspect="1" noChangeArrowheads="1"/>
          </p:cNvPicPr>
          <p:nvPr>
            <p:ph sz="quarter" idx="1"/>
          </p:nvPr>
        </p:nvPicPr>
        <p:blipFill>
          <a:blip r:embed="rId4" cstate="print"/>
          <a:srcRect/>
          <a:stretch>
            <a:fillRect/>
          </a:stretch>
        </p:blipFill>
        <p:spPr bwMode="auto">
          <a:xfrm>
            <a:off x="323528" y="2132856"/>
            <a:ext cx="4381500" cy="2867025"/>
          </a:xfrm>
          <a:prstGeom prst="rect">
            <a:avLst/>
          </a:prstGeom>
          <a:noFill/>
          <a:ln w="9525">
            <a:noFill/>
            <a:miter lim="800000"/>
            <a:headEnd/>
            <a:tailEnd/>
          </a:ln>
        </p:spPr>
      </p:pic>
      <p:sp>
        <p:nvSpPr>
          <p:cNvPr id="8" name="Bulle ronde 7"/>
          <p:cNvSpPr/>
          <p:nvPr/>
        </p:nvSpPr>
        <p:spPr>
          <a:xfrm>
            <a:off x="2123728" y="5085184"/>
            <a:ext cx="4536504" cy="1368152"/>
          </a:xfrm>
          <a:prstGeom prst="wedgeEllipseCallout">
            <a:avLst>
              <a:gd name="adj1" fmla="val 66934"/>
              <a:gd name="adj2" fmla="val -18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Les données affichées sont les sommes des notes regroupées en ligne (âge) et colonne (sexe)</a:t>
            </a:r>
            <a:endParaRPr lang="fr-FR"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pic>
        <p:nvPicPr>
          <p:cNvPr id="18434" name="Picture 2"/>
          <p:cNvPicPr>
            <a:picLocks noChangeAspect="1" noChangeArrowheads="1"/>
          </p:cNvPicPr>
          <p:nvPr/>
        </p:nvPicPr>
        <p:blipFill>
          <a:blip r:embed="rId3" cstate="print"/>
          <a:srcRect/>
          <a:stretch>
            <a:fillRect/>
          </a:stretch>
        </p:blipFill>
        <p:spPr bwMode="auto">
          <a:xfrm>
            <a:off x="5796136" y="188640"/>
            <a:ext cx="2733675" cy="6419850"/>
          </a:xfrm>
          <a:prstGeom prst="rect">
            <a:avLst/>
          </a:prstGeom>
          <a:noFill/>
          <a:ln w="9525">
            <a:noFill/>
            <a:miter lim="800000"/>
            <a:headEnd/>
            <a:tailEnd/>
          </a:ln>
        </p:spPr>
      </p:pic>
      <p:pic>
        <p:nvPicPr>
          <p:cNvPr id="18435" name="Picture 3"/>
          <p:cNvPicPr>
            <a:picLocks noGrp="1" noChangeAspect="1" noChangeArrowheads="1"/>
          </p:cNvPicPr>
          <p:nvPr>
            <p:ph sz="quarter" idx="1"/>
          </p:nvPr>
        </p:nvPicPr>
        <p:blipFill>
          <a:blip r:embed="rId4" cstate="print"/>
          <a:srcRect/>
          <a:stretch>
            <a:fillRect/>
          </a:stretch>
        </p:blipFill>
        <p:spPr bwMode="auto">
          <a:xfrm>
            <a:off x="323528" y="2132856"/>
            <a:ext cx="4381500" cy="2867025"/>
          </a:xfrm>
          <a:prstGeom prst="rect">
            <a:avLst/>
          </a:prstGeom>
          <a:noFill/>
          <a:ln w="9525">
            <a:noFill/>
            <a:miter lim="800000"/>
            <a:headEnd/>
            <a:tailEnd/>
          </a:ln>
        </p:spPr>
      </p:pic>
      <p:sp>
        <p:nvSpPr>
          <p:cNvPr id="8" name="Bulle ronde 7"/>
          <p:cNvSpPr/>
          <p:nvPr/>
        </p:nvSpPr>
        <p:spPr>
          <a:xfrm>
            <a:off x="3275856" y="5085184"/>
            <a:ext cx="3384376" cy="1368152"/>
          </a:xfrm>
          <a:prstGeom prst="wedgeEllipseCallout">
            <a:avLst>
              <a:gd name="adj1" fmla="val 66934"/>
              <a:gd name="adj2" fmla="val -18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Oui, mais nous ne voulons pas les sommes mais les moyennes….</a:t>
            </a:r>
            <a:endParaRPr lang="fr-FR" dirty="0">
              <a:solidFill>
                <a:schemeClr val="bg1"/>
              </a:solidFill>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pic>
        <p:nvPicPr>
          <p:cNvPr id="70658" name="Picture 2"/>
          <p:cNvPicPr>
            <a:picLocks noChangeAspect="1" noChangeArrowheads="1"/>
          </p:cNvPicPr>
          <p:nvPr/>
        </p:nvPicPr>
        <p:blipFill>
          <a:blip r:embed="rId3" cstate="print"/>
          <a:srcRect/>
          <a:stretch>
            <a:fillRect/>
          </a:stretch>
        </p:blipFill>
        <p:spPr bwMode="auto">
          <a:xfrm>
            <a:off x="251520" y="1484784"/>
            <a:ext cx="2781300" cy="2800350"/>
          </a:xfrm>
          <a:prstGeom prst="rect">
            <a:avLst/>
          </a:prstGeom>
          <a:noFill/>
          <a:ln w="9525">
            <a:noFill/>
            <a:miter lim="800000"/>
            <a:headEnd/>
            <a:tailEnd/>
          </a:ln>
        </p:spPr>
      </p:pic>
      <p:sp>
        <p:nvSpPr>
          <p:cNvPr id="8" name="Bulle ronde 7"/>
          <p:cNvSpPr/>
          <p:nvPr/>
        </p:nvSpPr>
        <p:spPr>
          <a:xfrm>
            <a:off x="251520" y="4005064"/>
            <a:ext cx="3384376" cy="1368152"/>
          </a:xfrm>
          <a:prstGeom prst="wedgeEllipseCallout">
            <a:avLst>
              <a:gd name="adj1" fmla="val 13670"/>
              <a:gd name="adj2" fmla="val -731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Clic gauche sur « Paramètres des champs de valeurs »</a:t>
            </a:r>
            <a:endParaRPr lang="fr-FR" dirty="0"/>
          </a:p>
        </p:txBody>
      </p:sp>
      <p:pic>
        <p:nvPicPr>
          <p:cNvPr id="70659" name="Picture 3"/>
          <p:cNvPicPr>
            <a:picLocks noChangeAspect="1" noChangeArrowheads="1"/>
          </p:cNvPicPr>
          <p:nvPr/>
        </p:nvPicPr>
        <p:blipFill>
          <a:blip r:embed="rId4" cstate="print"/>
          <a:srcRect/>
          <a:stretch>
            <a:fillRect/>
          </a:stretch>
        </p:blipFill>
        <p:spPr bwMode="auto">
          <a:xfrm>
            <a:off x="5004048" y="2564904"/>
            <a:ext cx="3524250" cy="2981325"/>
          </a:xfrm>
          <a:prstGeom prst="rect">
            <a:avLst/>
          </a:prstGeom>
          <a:noFill/>
          <a:ln w="9525">
            <a:noFill/>
            <a:miter lim="800000"/>
            <a:headEnd/>
            <a:tailEnd/>
          </a:ln>
        </p:spPr>
      </p:pic>
      <p:sp>
        <p:nvSpPr>
          <p:cNvPr id="9" name="Bulle ronde 8"/>
          <p:cNvSpPr/>
          <p:nvPr/>
        </p:nvSpPr>
        <p:spPr>
          <a:xfrm>
            <a:off x="4355976" y="5589240"/>
            <a:ext cx="2376264" cy="1008112"/>
          </a:xfrm>
          <a:prstGeom prst="wedgeEllipseCallout">
            <a:avLst>
              <a:gd name="adj1" fmla="val 13670"/>
              <a:gd name="adj2" fmla="val -731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 de la cellule restituée</a:t>
            </a:r>
            <a:endParaRPr lang="fr-FR" dirty="0"/>
          </a:p>
        </p:txBody>
      </p:sp>
      <p:sp>
        <p:nvSpPr>
          <p:cNvPr id="10" name="Bulle ronde 9"/>
          <p:cNvSpPr/>
          <p:nvPr/>
        </p:nvSpPr>
        <p:spPr>
          <a:xfrm>
            <a:off x="3419872" y="1700808"/>
            <a:ext cx="2376264" cy="1008112"/>
          </a:xfrm>
          <a:prstGeom prst="wedgeEllipseCallout">
            <a:avLst>
              <a:gd name="adj1" fmla="val 38407"/>
              <a:gd name="adj2" fmla="val 186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Opération sur les champs</a:t>
            </a:r>
            <a:endParaRPr lang="fr-FR"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pic>
        <p:nvPicPr>
          <p:cNvPr id="16385" name="Picture 1"/>
          <p:cNvPicPr>
            <a:picLocks noChangeAspect="1" noChangeArrowheads="1"/>
          </p:cNvPicPr>
          <p:nvPr/>
        </p:nvPicPr>
        <p:blipFill>
          <a:blip r:embed="rId3" cstate="print"/>
          <a:srcRect/>
          <a:stretch>
            <a:fillRect/>
          </a:stretch>
        </p:blipFill>
        <p:spPr bwMode="auto">
          <a:xfrm>
            <a:off x="5724128" y="3284984"/>
            <a:ext cx="2724150" cy="2981325"/>
          </a:xfrm>
          <a:prstGeom prst="rect">
            <a:avLst/>
          </a:prstGeom>
          <a:noFill/>
          <a:ln w="9525">
            <a:noFill/>
            <a:miter lim="800000"/>
            <a:headEnd/>
            <a:tailEnd/>
          </a:ln>
        </p:spPr>
      </p:pic>
      <p:pic>
        <p:nvPicPr>
          <p:cNvPr id="16386" name="Picture 2"/>
          <p:cNvPicPr>
            <a:picLocks noChangeAspect="1" noChangeArrowheads="1"/>
          </p:cNvPicPr>
          <p:nvPr/>
        </p:nvPicPr>
        <p:blipFill>
          <a:blip r:embed="rId4" cstate="print"/>
          <a:srcRect/>
          <a:stretch>
            <a:fillRect/>
          </a:stretch>
        </p:blipFill>
        <p:spPr bwMode="auto">
          <a:xfrm>
            <a:off x="251520" y="1628800"/>
            <a:ext cx="5067300" cy="2886075"/>
          </a:xfrm>
          <a:prstGeom prst="rect">
            <a:avLst/>
          </a:prstGeom>
          <a:noFill/>
          <a:ln w="9525">
            <a:noFill/>
            <a:miter lim="800000"/>
            <a:headEnd/>
            <a:tailEnd/>
          </a:ln>
        </p:spPr>
      </p:pic>
      <p:sp>
        <p:nvSpPr>
          <p:cNvPr id="7" name="Bulle ronde 6"/>
          <p:cNvSpPr/>
          <p:nvPr/>
        </p:nvSpPr>
        <p:spPr>
          <a:xfrm>
            <a:off x="4067944" y="5589240"/>
            <a:ext cx="2376264" cy="1008112"/>
          </a:xfrm>
          <a:prstGeom prst="wedgeEllipseCallout">
            <a:avLst>
              <a:gd name="adj1" fmla="val 81836"/>
              <a:gd name="adj2" fmla="val -58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Moyenne</a:t>
            </a:r>
            <a:endParaRPr lang="fr-FR" dirty="0"/>
          </a:p>
        </p:txBody>
      </p:sp>
      <p:sp>
        <p:nvSpPr>
          <p:cNvPr id="8" name="Bulle ronde 7"/>
          <p:cNvSpPr/>
          <p:nvPr/>
        </p:nvSpPr>
        <p:spPr>
          <a:xfrm>
            <a:off x="5796136" y="1556792"/>
            <a:ext cx="2376264" cy="1008112"/>
          </a:xfrm>
          <a:prstGeom prst="wedgeEllipseCallout">
            <a:avLst>
              <a:gd name="adj1" fmla="val -74285"/>
              <a:gd name="adj2" fmla="val 667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Le tableau a été mis à jour.</a:t>
            </a:r>
            <a:endParaRPr lang="fr-FR"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croisé dynamique</a:t>
            </a:r>
            <a:endParaRPr lang="fr-FR" dirty="0"/>
          </a:p>
        </p:txBody>
      </p:sp>
      <p:pic>
        <p:nvPicPr>
          <p:cNvPr id="71682" name="Picture 2"/>
          <p:cNvPicPr>
            <a:picLocks noChangeAspect="1" noChangeArrowheads="1"/>
          </p:cNvPicPr>
          <p:nvPr/>
        </p:nvPicPr>
        <p:blipFill>
          <a:blip r:embed="rId3" cstate="print"/>
          <a:srcRect/>
          <a:stretch>
            <a:fillRect/>
          </a:stretch>
        </p:blipFill>
        <p:spPr bwMode="auto">
          <a:xfrm>
            <a:off x="5796136" y="3645024"/>
            <a:ext cx="2752725" cy="2962275"/>
          </a:xfrm>
          <a:prstGeom prst="rect">
            <a:avLst/>
          </a:prstGeom>
          <a:noFill/>
          <a:ln w="9525">
            <a:noFill/>
            <a:miter lim="800000"/>
            <a:headEnd/>
            <a:tailEnd/>
          </a:ln>
        </p:spPr>
      </p:pic>
      <p:sp>
        <p:nvSpPr>
          <p:cNvPr id="7" name="Bulle ronde 6"/>
          <p:cNvSpPr/>
          <p:nvPr/>
        </p:nvSpPr>
        <p:spPr>
          <a:xfrm>
            <a:off x="2843808" y="5589240"/>
            <a:ext cx="2376264" cy="1008112"/>
          </a:xfrm>
          <a:prstGeom prst="wedgeEllipseCallout">
            <a:avLst>
              <a:gd name="adj1" fmla="val 81836"/>
              <a:gd name="adj2" fmla="val -58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Inverser ligne/colonne</a:t>
            </a:r>
            <a:endParaRPr lang="fr-FR" dirty="0"/>
          </a:p>
        </p:txBody>
      </p:sp>
      <p:pic>
        <p:nvPicPr>
          <p:cNvPr id="71683" name="Picture 3"/>
          <p:cNvPicPr>
            <a:picLocks noChangeAspect="1" noChangeArrowheads="1"/>
          </p:cNvPicPr>
          <p:nvPr/>
        </p:nvPicPr>
        <p:blipFill>
          <a:blip r:embed="rId4" cstate="print"/>
          <a:srcRect/>
          <a:stretch>
            <a:fillRect/>
          </a:stretch>
        </p:blipFill>
        <p:spPr bwMode="auto">
          <a:xfrm>
            <a:off x="0" y="1556793"/>
            <a:ext cx="5796136" cy="2016224"/>
          </a:xfrm>
          <a:prstGeom prst="rect">
            <a:avLst/>
          </a:prstGeom>
          <a:noFill/>
          <a:ln w="9525">
            <a:noFill/>
            <a:miter lim="800000"/>
            <a:headEnd/>
            <a:tailEnd/>
          </a:ln>
        </p:spPr>
      </p:pic>
      <p:sp>
        <p:nvSpPr>
          <p:cNvPr id="8" name="Bulle ronde 7"/>
          <p:cNvSpPr/>
          <p:nvPr/>
        </p:nvSpPr>
        <p:spPr>
          <a:xfrm>
            <a:off x="6300192" y="1556792"/>
            <a:ext cx="2376264" cy="1008112"/>
          </a:xfrm>
          <a:prstGeom prst="wedgeEllipseCallout">
            <a:avLst>
              <a:gd name="adj1" fmla="val -74285"/>
              <a:gd name="adj2" fmla="val 667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Le tableau a été mis à jour.</a:t>
            </a:r>
            <a:endParaRPr lang="fr-FR"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Rappel fonctionnalités du TCD</a:t>
            </a:r>
            <a:endParaRPr lang="fr-FR" dirty="0"/>
          </a:p>
        </p:txBody>
      </p:sp>
      <p:sp>
        <p:nvSpPr>
          <p:cNvPr id="3" name="Espace réservé du contenu 2"/>
          <p:cNvSpPr>
            <a:spLocks noGrp="1"/>
          </p:cNvSpPr>
          <p:nvPr>
            <p:ph sz="quarter" idx="1"/>
          </p:nvPr>
        </p:nvSpPr>
        <p:spPr/>
        <p:txBody>
          <a:bodyPr>
            <a:normAutofit/>
          </a:bodyPr>
          <a:lstStyle/>
          <a:p>
            <a:endParaRPr lang="fr-FR" dirty="0" smtClean="0"/>
          </a:p>
          <a:p>
            <a:pPr lvl="1"/>
            <a:endParaRPr lang="fr-FR" dirty="0" smtClean="0"/>
          </a:p>
        </p:txBody>
      </p:sp>
      <p:sp>
        <p:nvSpPr>
          <p:cNvPr id="4" name="Espace réservé du contenu 2"/>
          <p:cNvSpPr txBox="1">
            <a:spLocks/>
          </p:cNvSpPr>
          <p:nvPr/>
        </p:nvSpPr>
        <p:spPr>
          <a:xfrm>
            <a:off x="609600" y="1752600"/>
            <a:ext cx="7467600" cy="4873752"/>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Les étapes </a:t>
            </a:r>
          </a:p>
          <a:p>
            <a:pPr marL="731520" lvl="1" indent="-274320">
              <a:spcBef>
                <a:spcPts val="600"/>
              </a:spcBef>
              <a:buClr>
                <a:schemeClr val="accent1"/>
              </a:buClr>
              <a:buSzPct val="70000"/>
              <a:buFont typeface="Wingdings"/>
              <a:buChar char=""/>
            </a:pPr>
            <a:r>
              <a:rPr lang="fr-FR" sz="2400" dirty="0" smtClean="0"/>
              <a:t>Sélection des données</a:t>
            </a:r>
          </a:p>
          <a:p>
            <a:pPr marL="731520" lvl="1" indent="-274320">
              <a:spcBef>
                <a:spcPts val="600"/>
              </a:spcBef>
              <a:buClr>
                <a:schemeClr val="accent1"/>
              </a:buClr>
              <a:buSzPct val="70000"/>
              <a:buFont typeface="Wingdings"/>
              <a:buChar cha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Insertion &gt; TCD</a:t>
            </a:r>
          </a:p>
          <a:p>
            <a:pPr marL="731520" lvl="1" indent="-274320">
              <a:spcBef>
                <a:spcPts val="600"/>
              </a:spcBef>
              <a:buClr>
                <a:schemeClr val="accent1"/>
              </a:buClr>
              <a:buSzPct val="70000"/>
              <a:buFont typeface="Wingdings"/>
              <a:buChar char=""/>
            </a:pPr>
            <a:r>
              <a:rPr lang="fr-FR" sz="2400" dirty="0" smtClean="0"/>
              <a:t>Déplacer les champs dans le tableau :</a:t>
            </a:r>
          </a:p>
          <a:p>
            <a:pPr marL="1188720" lvl="2" indent="-274320">
              <a:spcBef>
                <a:spcPts val="600"/>
              </a:spcBef>
              <a:buClr>
                <a:schemeClr val="accent1"/>
              </a:buClr>
              <a:buSzPct val="70000"/>
              <a:buFont typeface="Wingdings"/>
              <a:buChar cha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Filtre</a:t>
            </a:r>
            <a:r>
              <a:rPr kumimoji="0" lang="fr-FR" sz="2400" b="0" i="0" u="none" strike="noStrike" kern="1200" cap="none" spc="0" normalizeH="0" noProof="0" dirty="0" smtClean="0">
                <a:ln>
                  <a:noFill/>
                </a:ln>
                <a:solidFill>
                  <a:schemeClr val="tx1"/>
                </a:solidFill>
                <a:effectLst/>
                <a:uLnTx/>
                <a:uFillTx/>
                <a:latin typeface="+mn-lt"/>
                <a:ea typeface="+mn-ea"/>
                <a:cs typeface="+mn-cs"/>
              </a:rPr>
              <a:t> sur le tableau</a:t>
            </a:r>
          </a:p>
          <a:p>
            <a:pPr marL="1188720" lvl="2" indent="-274320">
              <a:spcBef>
                <a:spcPts val="600"/>
              </a:spcBef>
              <a:buClr>
                <a:schemeClr val="accent1"/>
              </a:buClr>
              <a:buSzPct val="70000"/>
              <a:buFont typeface="Wingdings"/>
              <a:buChar char=""/>
            </a:pPr>
            <a:r>
              <a:rPr lang="fr-FR" sz="2400" baseline="0" dirty="0" smtClean="0"/>
              <a:t>Etiquette</a:t>
            </a:r>
            <a:r>
              <a:rPr lang="fr-FR" sz="2400" dirty="0" smtClean="0"/>
              <a:t> de colonnes</a:t>
            </a:r>
          </a:p>
          <a:p>
            <a:pPr marL="1188720" lvl="2" indent="-274320">
              <a:spcBef>
                <a:spcPts val="600"/>
              </a:spcBef>
              <a:buClr>
                <a:schemeClr val="accent1"/>
              </a:buClr>
              <a:buSzPct val="70000"/>
              <a:buFont typeface="Wingdings"/>
              <a:buChar cha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Etiquette</a:t>
            </a:r>
            <a:r>
              <a:rPr kumimoji="0" lang="fr-FR" sz="2400" b="0" i="0" u="none" strike="noStrike" kern="1200" cap="none" spc="0" normalizeH="0" noProof="0" dirty="0" smtClean="0">
                <a:ln>
                  <a:noFill/>
                </a:ln>
                <a:solidFill>
                  <a:schemeClr val="tx1"/>
                </a:solidFill>
                <a:effectLst/>
                <a:uLnTx/>
                <a:uFillTx/>
                <a:latin typeface="+mn-lt"/>
                <a:ea typeface="+mn-ea"/>
                <a:cs typeface="+mn-cs"/>
              </a:rPr>
              <a:t> de ligne</a:t>
            </a:r>
          </a:p>
          <a:p>
            <a:pPr marL="1188720" lvl="2" indent="-274320">
              <a:spcBef>
                <a:spcPts val="600"/>
              </a:spcBef>
              <a:buClr>
                <a:schemeClr val="accent1"/>
              </a:buClr>
              <a:buSzPct val="70000"/>
              <a:buFont typeface="Wingdings"/>
              <a:buChar char=""/>
            </a:pPr>
            <a:r>
              <a:rPr lang="fr-FR" sz="2400" noProof="0" dirty="0" smtClean="0"/>
              <a:t>Valeurs</a:t>
            </a:r>
            <a:endParaRPr kumimoji="0" lang="fr-FR"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fr-FR" sz="24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endParaRPr kumimoji="0" lang="fr-FR" sz="21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Rappel fonctionnalités du TCD</a:t>
            </a:r>
            <a:endParaRPr lang="fr-FR" dirty="0"/>
          </a:p>
        </p:txBody>
      </p:sp>
      <p:sp>
        <p:nvSpPr>
          <p:cNvPr id="3" name="Espace réservé du contenu 2"/>
          <p:cNvSpPr>
            <a:spLocks noGrp="1"/>
          </p:cNvSpPr>
          <p:nvPr>
            <p:ph sz="quarter" idx="1"/>
          </p:nvPr>
        </p:nvSpPr>
        <p:spPr/>
        <p:txBody>
          <a:bodyPr>
            <a:normAutofit/>
          </a:bodyPr>
          <a:lstStyle/>
          <a:p>
            <a:endParaRPr lang="fr-FR" dirty="0" smtClean="0"/>
          </a:p>
          <a:p>
            <a:pPr lvl="1"/>
            <a:endParaRPr lang="fr-FR" dirty="0" smtClean="0"/>
          </a:p>
        </p:txBody>
      </p:sp>
      <p:sp>
        <p:nvSpPr>
          <p:cNvPr id="4" name="Espace réservé du contenu 2"/>
          <p:cNvSpPr txBox="1">
            <a:spLocks/>
          </p:cNvSpPr>
          <p:nvPr/>
        </p:nvSpPr>
        <p:spPr>
          <a:xfrm>
            <a:off x="609600" y="1752600"/>
            <a:ext cx="7467600" cy="4873752"/>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Axes /</a:t>
            </a:r>
            <a:r>
              <a:rPr kumimoji="0" lang="fr-FR" sz="2400" b="0" i="0" u="none" strike="noStrike" kern="1200" cap="none" spc="0" normalizeH="0" noProof="0" dirty="0" smtClean="0">
                <a:ln>
                  <a:noFill/>
                </a:ln>
                <a:solidFill>
                  <a:schemeClr val="tx1"/>
                </a:solidFill>
                <a:effectLst/>
                <a:uLnTx/>
                <a:uFillTx/>
                <a:latin typeface="+mn-lt"/>
                <a:ea typeface="+mn-ea"/>
                <a:cs typeface="+mn-cs"/>
              </a:rPr>
              <a:t> Dimension</a:t>
            </a:r>
            <a:endParaRPr kumimoji="0" lang="fr-FR" sz="2400" b="0" i="0" u="none" strike="noStrike" kern="1200" cap="none" spc="0" normalizeH="0" baseline="0" noProof="0" dirty="0" smtClean="0">
              <a:ln>
                <a:noFill/>
              </a:ln>
              <a:solidFill>
                <a:schemeClr val="tx1"/>
              </a:solidFill>
              <a:effectLst/>
              <a:uLnTx/>
              <a:uFillTx/>
              <a:latin typeface="+mn-lt"/>
              <a:ea typeface="+mn-ea"/>
              <a:cs typeface="+mn-cs"/>
            </a:endParaRPr>
          </a:p>
          <a:p>
            <a:pPr marL="731520" lvl="1" indent="-274320">
              <a:spcBef>
                <a:spcPts val="600"/>
              </a:spcBef>
              <a:buClr>
                <a:schemeClr val="accent1"/>
              </a:buClr>
              <a:buSzPct val="70000"/>
              <a:buFont typeface="Wingdings"/>
              <a:buChar char=""/>
            </a:pPr>
            <a:r>
              <a:rPr lang="fr-FR" sz="2400" dirty="0" smtClean="0"/>
              <a:t>Unités de mesure</a:t>
            </a:r>
          </a:p>
          <a:p>
            <a:pPr marL="731520" lvl="1" indent="-274320">
              <a:spcBef>
                <a:spcPts val="600"/>
              </a:spcBef>
              <a:buClr>
                <a:schemeClr val="accent1"/>
              </a:buClr>
              <a:buSzPct val="70000"/>
              <a:buFont typeface="Wingdings"/>
              <a:buChar cha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Permet de regrouper</a:t>
            </a:r>
          </a:p>
          <a:p>
            <a:pPr marL="731520" lvl="1" indent="-274320">
              <a:spcBef>
                <a:spcPts val="600"/>
              </a:spcBef>
              <a:buClr>
                <a:schemeClr val="accent1"/>
              </a:buClr>
              <a:buSzPct val="70000"/>
              <a:buFont typeface="Wingdings"/>
              <a:buChar char=""/>
            </a:pPr>
            <a:r>
              <a:rPr lang="fr-FR" sz="2400" dirty="0" smtClean="0"/>
              <a:t>Peuvent être placés en ligne ou en colonne</a:t>
            </a:r>
          </a:p>
          <a:p>
            <a:pPr marL="731520" lvl="1" indent="-274320">
              <a:spcBef>
                <a:spcPts val="600"/>
              </a:spcBef>
              <a:buClr>
                <a:schemeClr val="accent1"/>
              </a:buClr>
              <a:buSzPct val="70000"/>
              <a:buFont typeface="Wingdings"/>
              <a:buChar cha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Interchangeable</a:t>
            </a: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fr-FR" sz="24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endParaRPr kumimoji="0" lang="fr-FR" sz="21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Rappel fonctionnalités du TCD</a:t>
            </a:r>
            <a:endParaRPr lang="fr-FR" dirty="0"/>
          </a:p>
        </p:txBody>
      </p:sp>
      <p:sp>
        <p:nvSpPr>
          <p:cNvPr id="3" name="Espace réservé du contenu 2"/>
          <p:cNvSpPr>
            <a:spLocks noGrp="1"/>
          </p:cNvSpPr>
          <p:nvPr>
            <p:ph sz="quarter" idx="1"/>
          </p:nvPr>
        </p:nvSpPr>
        <p:spPr/>
        <p:txBody>
          <a:bodyPr>
            <a:normAutofit/>
          </a:bodyPr>
          <a:lstStyle/>
          <a:p>
            <a:endParaRPr lang="fr-FR" dirty="0" smtClean="0"/>
          </a:p>
          <a:p>
            <a:pPr lvl="1"/>
            <a:endParaRPr lang="fr-FR" dirty="0" smtClean="0"/>
          </a:p>
        </p:txBody>
      </p:sp>
      <p:sp>
        <p:nvSpPr>
          <p:cNvPr id="4" name="Espace réservé du contenu 2"/>
          <p:cNvSpPr txBox="1">
            <a:spLocks/>
          </p:cNvSpPr>
          <p:nvPr/>
        </p:nvSpPr>
        <p:spPr>
          <a:xfrm>
            <a:off x="609600" y="1752600"/>
            <a:ext cx="7467600" cy="4873752"/>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Données brutes / Valeurs</a:t>
            </a:r>
          </a:p>
          <a:p>
            <a:pPr marL="731520" lvl="1" indent="-274320">
              <a:spcBef>
                <a:spcPts val="600"/>
              </a:spcBef>
              <a:buClr>
                <a:schemeClr val="accent1"/>
              </a:buClr>
              <a:buSzPct val="70000"/>
              <a:buFont typeface="Wingdings"/>
              <a:buChar cha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Affiche les valeurs dans le tableau</a:t>
            </a:r>
            <a:r>
              <a:rPr kumimoji="0" lang="fr-FR" sz="2400" b="0" i="0" u="none" strike="noStrike" kern="1200" cap="none" spc="0" normalizeH="0" noProof="0" dirty="0" smtClean="0">
                <a:ln>
                  <a:noFill/>
                </a:ln>
                <a:solidFill>
                  <a:schemeClr val="tx1"/>
                </a:solidFill>
                <a:effectLst/>
                <a:uLnTx/>
                <a:uFillTx/>
                <a:latin typeface="+mn-lt"/>
                <a:ea typeface="+mn-ea"/>
                <a:cs typeface="+mn-cs"/>
              </a:rPr>
              <a:t> croisés dynamique</a:t>
            </a:r>
          </a:p>
          <a:p>
            <a:pPr marL="731520" lvl="1" indent="-274320">
              <a:spcBef>
                <a:spcPts val="600"/>
              </a:spcBef>
              <a:buClr>
                <a:schemeClr val="accent1"/>
              </a:buClr>
              <a:buSzPct val="70000"/>
              <a:buFont typeface="Wingdings"/>
              <a:buChar char=""/>
            </a:pPr>
            <a:r>
              <a:rPr lang="fr-FR" sz="2400" baseline="0" dirty="0" smtClean="0"/>
              <a:t>Peut</a:t>
            </a:r>
            <a:r>
              <a:rPr lang="fr-FR" sz="2400" dirty="0" smtClean="0"/>
              <a:t> effectuer des opérations dessus.</a:t>
            </a:r>
          </a:p>
          <a:p>
            <a:pPr marL="731520" lvl="1" indent="-274320">
              <a:spcBef>
                <a:spcPts val="600"/>
              </a:spcBef>
              <a:buClr>
                <a:schemeClr val="accent1"/>
              </a:buClr>
              <a:buSzPct val="70000"/>
              <a:buFont typeface="Wingdings"/>
              <a:buChar cha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Peut faire apparaître la donnée plusieurs fois</a:t>
            </a:r>
            <a:r>
              <a:rPr lang="fr-FR" sz="2400" dirty="0" smtClean="0"/>
              <a:t> (avec différentes variantes : nombre / somme / moyenne)…</a:t>
            </a:r>
          </a:p>
          <a:p>
            <a:pPr marL="731520" lvl="1" indent="-274320">
              <a:spcBef>
                <a:spcPts val="600"/>
              </a:spcBef>
              <a:buClr>
                <a:schemeClr val="accent1"/>
              </a:buClr>
              <a:buSzPct val="70000"/>
              <a:buFont typeface="Wingdings"/>
              <a:buChar char=""/>
            </a:pPr>
            <a:endParaRPr kumimoji="0" lang="fr-FR" sz="24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endParaRPr kumimoji="0" lang="fr-FR" sz="21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RechercheH</a:t>
            </a:r>
            <a:endParaRPr lang="fr-FR" dirty="0"/>
          </a:p>
        </p:txBody>
      </p:sp>
      <p:sp>
        <p:nvSpPr>
          <p:cNvPr id="3" name="Espace réservé du contenu 2"/>
          <p:cNvSpPr>
            <a:spLocks noGrp="1"/>
          </p:cNvSpPr>
          <p:nvPr>
            <p:ph sz="quarter" idx="1"/>
          </p:nvPr>
        </p:nvSpPr>
        <p:spPr>
          <a:xfrm>
            <a:off x="457200" y="1600200"/>
            <a:ext cx="7643192" cy="4873752"/>
          </a:xfrm>
        </p:spPr>
        <p:txBody>
          <a:bodyPr>
            <a:normAutofit/>
          </a:bodyPr>
          <a:lstStyle/>
          <a:p>
            <a:r>
              <a:rPr lang="fr-FR" dirty="0" smtClean="0"/>
              <a:t>Autre exemple :</a:t>
            </a:r>
          </a:p>
          <a:p>
            <a:pPr lvl="1"/>
            <a:r>
              <a:rPr lang="fr-FR" dirty="0" smtClean="0"/>
              <a:t>Plusieurs lignes =&gt; Changement de l’argument Index (ici ligne 4 du tableau)</a:t>
            </a:r>
          </a:p>
          <a:p>
            <a:pPr lvl="1">
              <a:buNone/>
            </a:pPr>
            <a:endParaRPr lang="fr-FR" dirty="0" smtClean="0"/>
          </a:p>
          <a:p>
            <a:endParaRPr lang="fr-FR" dirty="0" smtClean="0"/>
          </a:p>
        </p:txBody>
      </p:sp>
      <p:pic>
        <p:nvPicPr>
          <p:cNvPr id="7171" name="Picture 3"/>
          <p:cNvPicPr>
            <a:picLocks noChangeAspect="1" noChangeArrowheads="1"/>
          </p:cNvPicPr>
          <p:nvPr/>
        </p:nvPicPr>
        <p:blipFill>
          <a:blip r:embed="rId3" cstate="print"/>
          <a:srcRect/>
          <a:stretch>
            <a:fillRect/>
          </a:stretch>
        </p:blipFill>
        <p:spPr bwMode="auto">
          <a:xfrm>
            <a:off x="683568" y="3068960"/>
            <a:ext cx="6780213"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Exercice – Semi accompagné</a:t>
            </a:r>
          </a:p>
          <a:p>
            <a:pPr lvl="1"/>
            <a:r>
              <a:rPr lang="fr-FR" dirty="0" smtClean="0"/>
              <a:t>Vous avez l’énoncé</a:t>
            </a:r>
          </a:p>
          <a:p>
            <a:pPr lvl="1"/>
            <a:r>
              <a:rPr lang="fr-FR" dirty="0" smtClean="0"/>
              <a:t>Si nécessaire je vous donne des pistes</a:t>
            </a:r>
          </a:p>
          <a:p>
            <a:pPr lvl="1"/>
            <a:r>
              <a:rPr lang="fr-FR" dirty="0" smtClean="0"/>
              <a:t>Corrigé ensemble au fur et à mesure</a:t>
            </a:r>
          </a:p>
          <a:p>
            <a:pPr lvl="1"/>
            <a:endParaRPr lang="fr-FR" dirty="0" smtClean="0"/>
          </a:p>
        </p:txBody>
      </p:sp>
      <p:graphicFrame>
        <p:nvGraphicFramePr>
          <p:cNvPr id="4" name="Objet 3"/>
          <p:cNvGraphicFramePr>
            <a:graphicFrameLocks noChangeAspect="1"/>
          </p:cNvGraphicFramePr>
          <p:nvPr/>
        </p:nvGraphicFramePr>
        <p:xfrm>
          <a:off x="4000495" y="3571876"/>
          <a:ext cx="1439343" cy="1214446"/>
        </p:xfrm>
        <a:graphic>
          <a:graphicData uri="http://schemas.openxmlformats.org/presentationml/2006/ole">
            <mc:AlternateContent xmlns:mc="http://schemas.openxmlformats.org/markup-compatibility/2006">
              <mc:Choice xmlns:v="urn:schemas-microsoft-com:vml" Requires="v">
                <p:oleObj spid="_x0000_s6177" name="Worksheet" showAsIcon="1" r:id="rId4" imgW="914400" imgH="771525" progId="Excel.Sheet.8">
                  <p:embed/>
                </p:oleObj>
              </mc:Choice>
              <mc:Fallback>
                <p:oleObj name="Worksheet" showAsIcon="1" r:id="rId4" imgW="914400" imgH="771525" progId="Excel.Sheet.8">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495" y="3571876"/>
                        <a:ext cx="1439343" cy="1214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Liste des employés d’une société de services informatiques</a:t>
            </a:r>
          </a:p>
          <a:p>
            <a:pPr lvl="1"/>
            <a:r>
              <a:rPr lang="fr-FR" dirty="0" smtClean="0"/>
              <a:t>Remplir l’âge aujourd’hui</a:t>
            </a:r>
          </a:p>
          <a:p>
            <a:pPr lvl="1"/>
            <a:r>
              <a:rPr lang="fr-FR" dirty="0" smtClean="0"/>
              <a:t>Remplir le poste (dépend du coeff et de la filière)</a:t>
            </a:r>
          </a:p>
          <a:p>
            <a:pPr lvl="1"/>
            <a:endParaRPr lang="fr-FR" dirty="0"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Liste des employés d’une société de services informatiques</a:t>
            </a:r>
          </a:p>
          <a:p>
            <a:pPr lvl="1"/>
            <a:r>
              <a:rPr lang="fr-FR" dirty="0" smtClean="0"/>
              <a:t>Remplir l’âge aujourd’hui</a:t>
            </a:r>
          </a:p>
          <a:p>
            <a:pPr lvl="1"/>
            <a:r>
              <a:rPr lang="fr-FR" dirty="0" smtClean="0"/>
              <a:t>Remplir le poste (dépend du coeff et de la filière)</a:t>
            </a:r>
          </a:p>
          <a:p>
            <a:pPr lvl="1"/>
            <a:endParaRPr lang="fr-FR" dirty="0" smtClean="0"/>
          </a:p>
          <a:p>
            <a:pPr lvl="1"/>
            <a:endParaRPr lang="fr-FR" dirty="0" smtClean="0"/>
          </a:p>
        </p:txBody>
      </p:sp>
      <p:sp>
        <p:nvSpPr>
          <p:cNvPr id="4" name="Rectangle 3"/>
          <p:cNvSpPr/>
          <p:nvPr/>
        </p:nvSpPr>
        <p:spPr>
          <a:xfrm>
            <a:off x="1403648" y="3356992"/>
            <a:ext cx="6552728" cy="2448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2" algn="ctr"/>
            <a:r>
              <a:rPr lang="fr-FR" b="1" u="sng" dirty="0" smtClean="0"/>
              <a:t>Age</a:t>
            </a:r>
          </a:p>
          <a:p>
            <a:pPr marL="0" lvl="2" algn="ctr"/>
            <a:r>
              <a:rPr lang="fr-FR" dirty="0" smtClean="0"/>
              <a:t>=ARRONDI.INF((AUJOURDHUI()-B2)/365,25;0)</a:t>
            </a:r>
          </a:p>
          <a:p>
            <a:pPr algn="ctr"/>
            <a:r>
              <a:rPr lang="fr-FR" b="1" u="sng" dirty="0" smtClean="0"/>
              <a:t>Poste</a:t>
            </a:r>
          </a:p>
          <a:p>
            <a:pPr algn="ctr"/>
            <a:r>
              <a:rPr lang="fr-FR" dirty="0" smtClean="0"/>
              <a:t>=INDEX(</a:t>
            </a:r>
            <a:r>
              <a:rPr lang="fr-FR" dirty="0" smtClean="0">
                <a:solidFill>
                  <a:srgbClr val="FF0000"/>
                </a:solidFill>
              </a:rPr>
              <a:t>$M$3:$P$30</a:t>
            </a:r>
            <a:r>
              <a:rPr lang="fr-FR" dirty="0" smtClean="0"/>
              <a:t>;EQUIV(D2;$L$3:$L$31;0);</a:t>
            </a:r>
            <a:r>
              <a:rPr lang="fr-FR" dirty="0" smtClean="0">
                <a:solidFill>
                  <a:srgbClr val="FF0000"/>
                </a:solidFill>
              </a:rPr>
              <a:t>EQUIV(I2;$M$2:$P$2;0)</a:t>
            </a:r>
            <a:r>
              <a:rPr lang="fr-FR" dirty="0" smtClean="0"/>
              <a:t>)</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Liste des employés d’une société de services informatiques</a:t>
            </a:r>
          </a:p>
          <a:p>
            <a:pPr lvl="1"/>
            <a:r>
              <a:rPr lang="fr-FR" dirty="0" smtClean="0"/>
              <a:t>Créer un TCD</a:t>
            </a:r>
          </a:p>
          <a:p>
            <a:pPr lvl="1"/>
            <a:endParaRPr lang="fr-FR" dirty="0" smtClean="0"/>
          </a:p>
          <a:p>
            <a:pPr lvl="1"/>
            <a:endParaRPr lang="fr-FR" dirty="0" smtClean="0"/>
          </a:p>
        </p:txBody>
      </p:sp>
      <p:sp>
        <p:nvSpPr>
          <p:cNvPr id="4" name="Rectangle 3"/>
          <p:cNvSpPr/>
          <p:nvPr/>
        </p:nvSpPr>
        <p:spPr>
          <a:xfrm>
            <a:off x="1403648" y="3356992"/>
            <a:ext cx="6552728" cy="2448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2" algn="ctr"/>
            <a:r>
              <a:rPr lang="fr-FR" b="1" u="sng" dirty="0" smtClean="0"/>
              <a:t>A réaliser</a:t>
            </a:r>
          </a:p>
          <a:p>
            <a:pPr marL="0" lvl="2" algn="ctr"/>
            <a:r>
              <a:rPr lang="fr-FR" dirty="0" smtClean="0"/>
              <a:t>Sélection des données</a:t>
            </a:r>
          </a:p>
          <a:p>
            <a:pPr marL="0" lvl="2" algn="ctr"/>
            <a:r>
              <a:rPr lang="fr-FR" dirty="0" smtClean="0"/>
              <a:t>Insertion</a:t>
            </a:r>
          </a:p>
          <a:p>
            <a:pPr marL="0" lvl="2" algn="ctr"/>
            <a:r>
              <a:rPr lang="fr-FR" dirty="0" smtClean="0"/>
              <a:t>Tableau croisé dynamique</a:t>
            </a:r>
          </a:p>
          <a:p>
            <a:pPr marL="0" lvl="2" algn="ctr"/>
            <a:r>
              <a:rPr lang="fr-FR" dirty="0" smtClean="0"/>
              <a:t>Saisie des paramètres</a:t>
            </a:r>
          </a:p>
          <a:p>
            <a:pPr marL="0" lvl="2" algn="ctr"/>
            <a:r>
              <a:rPr lang="fr-FR" dirty="0" smtClean="0"/>
              <a:t>OK</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Faire apparaitre le nombre d’employés</a:t>
            </a:r>
          </a:p>
          <a:p>
            <a:pPr lvl="1"/>
            <a:endParaRPr lang="fr-FR" dirty="0" smtClean="0"/>
          </a:p>
          <a:p>
            <a:pPr lvl="1"/>
            <a:endParaRPr lang="fr-FR" dirty="0" smtClean="0"/>
          </a:p>
        </p:txBody>
      </p:sp>
      <p:pic>
        <p:nvPicPr>
          <p:cNvPr id="1026" name="Picture 2"/>
          <p:cNvPicPr>
            <a:picLocks noChangeAspect="1" noChangeArrowheads="1"/>
          </p:cNvPicPr>
          <p:nvPr/>
        </p:nvPicPr>
        <p:blipFill>
          <a:blip r:embed="rId3" cstate="print"/>
          <a:srcRect/>
          <a:stretch>
            <a:fillRect/>
          </a:stretch>
        </p:blipFill>
        <p:spPr bwMode="auto">
          <a:xfrm>
            <a:off x="1547664" y="2060848"/>
            <a:ext cx="5400600" cy="4608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heckerboard(across)">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Faire apparaitre le salaire moyen par sexe</a:t>
            </a:r>
          </a:p>
          <a:p>
            <a:pPr lvl="1"/>
            <a:endParaRPr lang="fr-FR" dirty="0" smtClean="0"/>
          </a:p>
          <a:p>
            <a:pPr lvl="1"/>
            <a:endParaRPr lang="fr-FR" dirty="0" smtClean="0"/>
          </a:p>
        </p:txBody>
      </p:sp>
      <p:pic>
        <p:nvPicPr>
          <p:cNvPr id="2050" name="Picture 2"/>
          <p:cNvPicPr>
            <a:picLocks noChangeAspect="1" noChangeArrowheads="1"/>
          </p:cNvPicPr>
          <p:nvPr/>
        </p:nvPicPr>
        <p:blipFill>
          <a:blip r:embed="rId3" cstate="print"/>
          <a:srcRect/>
          <a:stretch>
            <a:fillRect/>
          </a:stretch>
        </p:blipFill>
        <p:spPr bwMode="auto">
          <a:xfrm>
            <a:off x="1475656" y="2204864"/>
            <a:ext cx="6269150" cy="432048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Faire apparaitre le salaire moyen par sexe avec le min et le max de chaque sexe.</a:t>
            </a:r>
          </a:p>
          <a:p>
            <a:pPr lvl="1"/>
            <a:r>
              <a:rPr lang="fr-FR" dirty="0" smtClean="0"/>
              <a:t>Les informations du salaires en lignes, le sexe en colonne</a:t>
            </a:r>
          </a:p>
          <a:p>
            <a:pPr lvl="1"/>
            <a:endParaRPr lang="fr-FR" dirty="0" smtClean="0"/>
          </a:p>
          <a:p>
            <a:pPr lvl="1"/>
            <a:endParaRPr lang="fr-FR" dirty="0" smtClean="0"/>
          </a:p>
        </p:txBody>
      </p:sp>
      <p:pic>
        <p:nvPicPr>
          <p:cNvPr id="3074" name="Picture 2"/>
          <p:cNvPicPr>
            <a:picLocks noChangeAspect="1" noChangeArrowheads="1"/>
          </p:cNvPicPr>
          <p:nvPr/>
        </p:nvPicPr>
        <p:blipFill>
          <a:blip r:embed="rId3" cstate="print"/>
          <a:srcRect/>
          <a:stretch>
            <a:fillRect/>
          </a:stretch>
        </p:blipFill>
        <p:spPr bwMode="auto">
          <a:xfrm>
            <a:off x="2699792" y="2996951"/>
            <a:ext cx="3528392" cy="380536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heckerboard(across)">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Moyenne des salaires par coeff et filière.</a:t>
            </a:r>
          </a:p>
          <a:p>
            <a:pPr lvl="1"/>
            <a:r>
              <a:rPr lang="fr-FR" dirty="0" smtClean="0"/>
              <a:t>Coeff en ligne, Filières en colonne</a:t>
            </a:r>
          </a:p>
          <a:p>
            <a:pPr lvl="1"/>
            <a:endParaRPr lang="fr-FR" dirty="0" smtClean="0"/>
          </a:p>
        </p:txBody>
      </p:sp>
      <p:pic>
        <p:nvPicPr>
          <p:cNvPr id="4098" name="Picture 2"/>
          <p:cNvPicPr>
            <a:picLocks noChangeAspect="1" noChangeArrowheads="1"/>
          </p:cNvPicPr>
          <p:nvPr/>
        </p:nvPicPr>
        <p:blipFill>
          <a:blip r:embed="rId3" cstate="print"/>
          <a:srcRect/>
          <a:stretch>
            <a:fillRect/>
          </a:stretch>
        </p:blipFill>
        <p:spPr bwMode="auto">
          <a:xfrm>
            <a:off x="2627784" y="2492896"/>
            <a:ext cx="3444414" cy="370215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heckerboard(across)">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Filtrer le tableau par sexe.</a:t>
            </a:r>
          </a:p>
          <a:p>
            <a:pPr lvl="1">
              <a:buNone/>
            </a:pPr>
            <a:endParaRPr lang="fr-FR" dirty="0" smtClean="0"/>
          </a:p>
        </p:txBody>
      </p:sp>
      <p:pic>
        <p:nvPicPr>
          <p:cNvPr id="5122" name="Picture 2"/>
          <p:cNvPicPr>
            <a:picLocks noChangeAspect="1" noChangeArrowheads="1"/>
          </p:cNvPicPr>
          <p:nvPr/>
        </p:nvPicPr>
        <p:blipFill>
          <a:blip r:embed="rId3" cstate="print"/>
          <a:srcRect/>
          <a:stretch>
            <a:fillRect/>
          </a:stretch>
        </p:blipFill>
        <p:spPr bwMode="auto">
          <a:xfrm>
            <a:off x="2771800" y="2492896"/>
            <a:ext cx="3528392" cy="383048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heckerboard(across)">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p:txBody>
          <a:bodyPr/>
          <a:lstStyle/>
          <a:p>
            <a:r>
              <a:rPr lang="fr-FR" dirty="0" smtClean="0"/>
              <a:t>Grouper les coeff en débutant (100-150) expérimenté (155-200) patrons (205 et +).</a:t>
            </a:r>
          </a:p>
          <a:p>
            <a:pPr lvl="1">
              <a:buNone/>
            </a:pPr>
            <a:endParaRPr lang="fr-FR" dirty="0" smtClean="0"/>
          </a:p>
        </p:txBody>
      </p:sp>
      <p:pic>
        <p:nvPicPr>
          <p:cNvPr id="6146" name="Picture 2"/>
          <p:cNvPicPr>
            <a:picLocks noChangeAspect="1" noChangeArrowheads="1"/>
          </p:cNvPicPr>
          <p:nvPr/>
        </p:nvPicPr>
        <p:blipFill>
          <a:blip r:embed="rId3" cstate="print"/>
          <a:srcRect/>
          <a:stretch>
            <a:fillRect/>
          </a:stretch>
        </p:blipFill>
        <p:spPr bwMode="auto">
          <a:xfrm>
            <a:off x="1403648" y="2492896"/>
            <a:ext cx="6477000" cy="3952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heckerboard(across)">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RechercheV</a:t>
            </a:r>
            <a:endParaRPr lang="fr-FR" dirty="0"/>
          </a:p>
        </p:txBody>
      </p:sp>
      <p:sp>
        <p:nvSpPr>
          <p:cNvPr id="3" name="Espace réservé du contenu 2"/>
          <p:cNvSpPr>
            <a:spLocks noGrp="1"/>
          </p:cNvSpPr>
          <p:nvPr>
            <p:ph sz="quarter" idx="1"/>
          </p:nvPr>
        </p:nvSpPr>
        <p:spPr/>
        <p:txBody>
          <a:bodyPr>
            <a:normAutofit/>
          </a:bodyPr>
          <a:lstStyle/>
          <a:p>
            <a:r>
              <a:rPr lang="fr-FR" dirty="0" smtClean="0"/>
              <a:t>La rechercheV (ou Recherche Verticale) reprend les mêmes caractéristiques que la RechercheH mais sur un tableau vertical. </a:t>
            </a:r>
          </a:p>
          <a:p>
            <a:pPr lvl="1"/>
            <a:endParaRPr lang="fr-FR" dirty="0" smtClean="0"/>
          </a:p>
        </p:txBody>
      </p:sp>
      <p:pic>
        <p:nvPicPr>
          <p:cNvPr id="1026" name="Picture 2"/>
          <p:cNvPicPr>
            <a:picLocks noChangeAspect="1" noChangeArrowheads="1"/>
          </p:cNvPicPr>
          <p:nvPr/>
        </p:nvPicPr>
        <p:blipFill>
          <a:blip r:embed="rId3" cstate="print"/>
          <a:srcRect/>
          <a:stretch>
            <a:fillRect/>
          </a:stretch>
        </p:blipFill>
        <p:spPr bwMode="auto">
          <a:xfrm>
            <a:off x="1043608" y="2996952"/>
            <a:ext cx="6624736" cy="25406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a:xfrm>
            <a:off x="323528" y="1556792"/>
            <a:ext cx="2880320" cy="4873752"/>
          </a:xfrm>
        </p:spPr>
        <p:txBody>
          <a:bodyPr/>
          <a:lstStyle/>
          <a:p>
            <a:r>
              <a:rPr lang="fr-FR" dirty="0" smtClean="0"/>
              <a:t>Grouper les coeff en débutant (100-150) expérimenté (155-200) patrons (205 et +).</a:t>
            </a:r>
          </a:p>
          <a:p>
            <a:pPr lvl="1">
              <a:buNone/>
            </a:pPr>
            <a:endParaRPr lang="fr-FR" dirty="0" smtClean="0"/>
          </a:p>
        </p:txBody>
      </p:sp>
      <p:pic>
        <p:nvPicPr>
          <p:cNvPr id="7170" name="Picture 2"/>
          <p:cNvPicPr>
            <a:picLocks noChangeAspect="1" noChangeArrowheads="1"/>
          </p:cNvPicPr>
          <p:nvPr/>
        </p:nvPicPr>
        <p:blipFill>
          <a:blip r:embed="rId3" cstate="print"/>
          <a:srcRect/>
          <a:stretch>
            <a:fillRect/>
          </a:stretch>
        </p:blipFill>
        <p:spPr bwMode="auto">
          <a:xfrm>
            <a:off x="3131840" y="1628800"/>
            <a:ext cx="5622429" cy="469774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checkerboard(across)">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a:xfrm>
            <a:off x="323528" y="1556792"/>
            <a:ext cx="8136904" cy="4464496"/>
          </a:xfrm>
        </p:spPr>
        <p:txBody>
          <a:bodyPr/>
          <a:lstStyle/>
          <a:p>
            <a:r>
              <a:rPr lang="fr-FR" dirty="0" smtClean="0"/>
              <a:t>Mettre un sous total par groupe</a:t>
            </a:r>
          </a:p>
          <a:p>
            <a:pPr lvl="1">
              <a:buNone/>
            </a:pPr>
            <a:endParaRPr lang="fr-FR" dirty="0" smtClean="0"/>
          </a:p>
        </p:txBody>
      </p:sp>
      <p:pic>
        <p:nvPicPr>
          <p:cNvPr id="8194" name="Picture 2"/>
          <p:cNvPicPr>
            <a:picLocks noChangeAspect="1" noChangeArrowheads="1"/>
          </p:cNvPicPr>
          <p:nvPr/>
        </p:nvPicPr>
        <p:blipFill>
          <a:blip r:embed="rId3" cstate="print"/>
          <a:srcRect/>
          <a:stretch>
            <a:fillRect/>
          </a:stretch>
        </p:blipFill>
        <p:spPr bwMode="auto">
          <a:xfrm>
            <a:off x="4355976" y="2132856"/>
            <a:ext cx="4486275" cy="36576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611560" y="2276872"/>
            <a:ext cx="3209925" cy="3238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checkerboard(across)">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checkerboard(across)">
                                      <p:cBhvr>
                                        <p:cTn id="1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a:xfrm>
            <a:off x="323528" y="1556792"/>
            <a:ext cx="8136904" cy="4464496"/>
          </a:xfrm>
        </p:spPr>
        <p:txBody>
          <a:bodyPr/>
          <a:lstStyle/>
          <a:p>
            <a:r>
              <a:rPr lang="fr-FR" dirty="0" smtClean="0"/>
              <a:t>Dans la feuille de données, ajouter un champ Salaire N-1</a:t>
            </a:r>
          </a:p>
          <a:p>
            <a:r>
              <a:rPr lang="fr-FR" dirty="0" smtClean="0"/>
              <a:t>=F2*(100-ALEA()*5)/100</a:t>
            </a:r>
          </a:p>
          <a:p>
            <a:r>
              <a:rPr lang="fr-FR" dirty="0" smtClean="0"/>
              <a:t>Puis ajouter cette colonne à la source de données</a:t>
            </a:r>
          </a:p>
        </p:txBody>
      </p:sp>
      <p:pic>
        <p:nvPicPr>
          <p:cNvPr id="9219" name="Picture 3"/>
          <p:cNvPicPr>
            <a:picLocks noChangeAspect="1" noChangeArrowheads="1"/>
          </p:cNvPicPr>
          <p:nvPr/>
        </p:nvPicPr>
        <p:blipFill>
          <a:blip r:embed="rId3" cstate="print"/>
          <a:srcRect/>
          <a:stretch>
            <a:fillRect/>
          </a:stretch>
        </p:blipFill>
        <p:spPr bwMode="auto">
          <a:xfrm>
            <a:off x="2123728" y="3645024"/>
            <a:ext cx="4438650" cy="149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checkerboard(across)">
                                      <p:cBhvr>
                                        <p:cTn id="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a:xfrm>
            <a:off x="323528" y="1556792"/>
            <a:ext cx="8136904" cy="4464496"/>
          </a:xfrm>
        </p:spPr>
        <p:txBody>
          <a:bodyPr/>
          <a:lstStyle/>
          <a:p>
            <a:r>
              <a:rPr lang="fr-FR" dirty="0" smtClean="0"/>
              <a:t>Champ calculé</a:t>
            </a:r>
          </a:p>
          <a:p>
            <a:pPr lvl="1"/>
            <a:r>
              <a:rPr lang="fr-FR" dirty="0" smtClean="0"/>
              <a:t>Créer un champ calculé avec l’écart entre le salaire N et le salaire N-1</a:t>
            </a:r>
          </a:p>
        </p:txBody>
      </p:sp>
      <p:pic>
        <p:nvPicPr>
          <p:cNvPr id="10243" name="Picture 3"/>
          <p:cNvPicPr>
            <a:picLocks noChangeAspect="1" noChangeArrowheads="1"/>
          </p:cNvPicPr>
          <p:nvPr/>
        </p:nvPicPr>
        <p:blipFill>
          <a:blip r:embed="rId3" cstate="print"/>
          <a:srcRect/>
          <a:stretch>
            <a:fillRect/>
          </a:stretch>
        </p:blipFill>
        <p:spPr bwMode="auto">
          <a:xfrm>
            <a:off x="2483768" y="2780928"/>
            <a:ext cx="4257675" cy="2857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checkerboard(across)">
                                      <p:cBhvr>
                                        <p:cTn id="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 croise dynamique - Exemple</a:t>
            </a:r>
            <a:endParaRPr lang="fr-FR" dirty="0"/>
          </a:p>
        </p:txBody>
      </p:sp>
      <p:sp>
        <p:nvSpPr>
          <p:cNvPr id="5" name="Espace réservé du contenu 4"/>
          <p:cNvSpPr>
            <a:spLocks noGrp="1"/>
          </p:cNvSpPr>
          <p:nvPr>
            <p:ph sz="quarter" idx="1"/>
          </p:nvPr>
        </p:nvSpPr>
        <p:spPr>
          <a:xfrm>
            <a:off x="323528" y="1556792"/>
            <a:ext cx="8136904" cy="4464496"/>
          </a:xfrm>
        </p:spPr>
        <p:txBody>
          <a:bodyPr/>
          <a:lstStyle/>
          <a:p>
            <a:r>
              <a:rPr lang="fr-FR" dirty="0" smtClean="0"/>
              <a:t>Faire un graphique Radar des salaires en N et N-1</a:t>
            </a:r>
          </a:p>
        </p:txBody>
      </p:sp>
      <p:pic>
        <p:nvPicPr>
          <p:cNvPr id="11267" name="Picture 3"/>
          <p:cNvPicPr>
            <a:picLocks noChangeAspect="1" noChangeArrowheads="1"/>
          </p:cNvPicPr>
          <p:nvPr/>
        </p:nvPicPr>
        <p:blipFill>
          <a:blip r:embed="rId3" cstate="print"/>
          <a:srcRect/>
          <a:stretch>
            <a:fillRect/>
          </a:stretch>
        </p:blipFill>
        <p:spPr bwMode="auto">
          <a:xfrm>
            <a:off x="611560" y="1988840"/>
            <a:ext cx="8058150" cy="4152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checkerboard(across)">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7</a:t>
            </a:r>
            <a:endParaRPr lang="fr-FR" dirty="0"/>
          </a:p>
        </p:txBody>
      </p:sp>
      <p:sp>
        <p:nvSpPr>
          <p:cNvPr id="3" name="Espace réservé du contenu 2"/>
          <p:cNvSpPr>
            <a:spLocks noGrp="1"/>
          </p:cNvSpPr>
          <p:nvPr>
            <p:ph sz="quarter" idx="1"/>
          </p:nvPr>
        </p:nvSpPr>
        <p:spPr/>
        <p:txBody>
          <a:bodyPr>
            <a:normAutofit/>
          </a:bodyPr>
          <a:lstStyle/>
          <a:p>
            <a:r>
              <a:rPr lang="fr-FR" dirty="0" smtClean="0"/>
              <a:t>Charger l’exercice :</a:t>
            </a:r>
          </a:p>
          <a:p>
            <a:endParaRPr lang="fr-FR" dirty="0" smtClean="0"/>
          </a:p>
          <a:p>
            <a:endParaRPr lang="fr-FR" dirty="0" smtClean="0"/>
          </a:p>
          <a:p>
            <a:r>
              <a:rPr lang="fr-FR" dirty="0" smtClean="0"/>
              <a:t>Pour la pyramide des âges : Google est votre ami!</a:t>
            </a:r>
          </a:p>
          <a:p>
            <a:pPr>
              <a:buNone/>
            </a:pPr>
            <a:endParaRPr lang="fr-FR" dirty="0" smtClean="0"/>
          </a:p>
        </p:txBody>
      </p:sp>
      <p:graphicFrame>
        <p:nvGraphicFramePr>
          <p:cNvPr id="4" name="Objet 3"/>
          <p:cNvGraphicFramePr>
            <a:graphicFrameLocks noChangeAspect="1"/>
          </p:cNvGraphicFramePr>
          <p:nvPr>
            <p:extLst>
              <p:ext uri="{D42A27DB-BD31-4B8C-83A1-F6EECF244321}">
                <p14:modId xmlns:p14="http://schemas.microsoft.com/office/powerpoint/2010/main" val="1332114837"/>
              </p:ext>
            </p:extLst>
          </p:nvPr>
        </p:nvGraphicFramePr>
        <p:xfrm>
          <a:off x="4000495" y="1714488"/>
          <a:ext cx="1270009" cy="1071570"/>
        </p:xfrm>
        <a:graphic>
          <a:graphicData uri="http://schemas.openxmlformats.org/presentationml/2006/ole">
            <mc:AlternateContent xmlns:mc="http://schemas.openxmlformats.org/markup-compatibility/2006">
              <mc:Choice xmlns:v="urn:schemas-microsoft-com:vml" Requires="v">
                <p:oleObj spid="_x0000_s365601" name="Feuille de calcul" showAsIcon="1" r:id="rId4" imgW="914400" imgH="771480" progId="Excel.Sheet.8">
                  <p:embed/>
                </p:oleObj>
              </mc:Choice>
              <mc:Fallback>
                <p:oleObj name="Feuille de calcul" showAsIcon="1" r:id="rId4" imgW="914400" imgH="771480" progId="Excel.Sheet.8">
                  <p:embed/>
                  <p:pic>
                    <p:nvPicPr>
                      <p:cNvPr id="0" name="Picture 7"/>
                      <p:cNvPicPr>
                        <a:picLocks noChangeAspect="1" noChangeArrowheads="1"/>
                      </p:cNvPicPr>
                      <p:nvPr/>
                    </p:nvPicPr>
                    <p:blipFill>
                      <a:blip r:embed="rId5"/>
                      <a:srcRect/>
                      <a:stretch>
                        <a:fillRect/>
                      </a:stretch>
                    </p:blipFill>
                    <p:spPr bwMode="auto">
                      <a:xfrm>
                        <a:off x="4000495" y="1714488"/>
                        <a:ext cx="1270009" cy="1071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5570" name="Picture 2"/>
          <p:cNvPicPr>
            <a:picLocks noChangeAspect="1" noChangeArrowheads="1"/>
          </p:cNvPicPr>
          <p:nvPr/>
        </p:nvPicPr>
        <p:blipFill>
          <a:blip r:embed="rId6" cstate="print"/>
          <a:srcRect/>
          <a:stretch>
            <a:fillRect/>
          </a:stretch>
        </p:blipFill>
        <p:spPr bwMode="auto">
          <a:xfrm>
            <a:off x="2786050" y="3470375"/>
            <a:ext cx="2728920" cy="3387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Champs calculés</a:t>
            </a:r>
            <a:endParaRPr lang="fr-FR" dirty="0"/>
          </a:p>
        </p:txBody>
      </p:sp>
      <p:sp>
        <p:nvSpPr>
          <p:cNvPr id="3" name="Espace réservé du contenu 2"/>
          <p:cNvSpPr>
            <a:spLocks noGrp="1"/>
          </p:cNvSpPr>
          <p:nvPr>
            <p:ph sz="quarter" idx="1"/>
          </p:nvPr>
        </p:nvSpPr>
        <p:spPr/>
        <p:txBody>
          <a:bodyPr>
            <a:normAutofit/>
          </a:bodyPr>
          <a:lstStyle/>
          <a:p>
            <a:r>
              <a:rPr lang="fr-FR" dirty="0" smtClean="0"/>
              <a:t>Un champ calculé permet d’effectuer des opérations sur des valeurs agrégées :</a:t>
            </a:r>
          </a:p>
          <a:p>
            <a:r>
              <a:rPr lang="fr-FR" dirty="0" smtClean="0"/>
              <a:t>Par exemple :</a:t>
            </a:r>
          </a:p>
          <a:p>
            <a:pPr lvl="1"/>
            <a:r>
              <a:rPr lang="fr-FR" dirty="0" smtClean="0"/>
              <a:t>Champ calculé : CA </a:t>
            </a:r>
          </a:p>
          <a:p>
            <a:pPr lvl="1"/>
            <a:r>
              <a:rPr lang="fr-FR" dirty="0" smtClean="0"/>
              <a:t>Formule : « = Ventes * Prix »</a:t>
            </a:r>
          </a:p>
          <a:p>
            <a:pPr lvl="1"/>
            <a:endParaRPr lang="fr-FR" dirty="0" smtClean="0"/>
          </a:p>
          <a:p>
            <a:pPr lvl="1"/>
            <a:r>
              <a:rPr lang="fr-FR" dirty="0" smtClean="0"/>
              <a:t>Champ calculé : Salaire en €</a:t>
            </a:r>
          </a:p>
          <a:p>
            <a:pPr lvl="1"/>
            <a:r>
              <a:rPr lang="fr-FR" dirty="0" smtClean="0"/>
              <a:t>Formule : « = Salaire en FF / 6,55957 »</a:t>
            </a:r>
          </a:p>
          <a:p>
            <a:endParaRPr lang="fr-FR" dirty="0" smtClean="0"/>
          </a:p>
          <a:p>
            <a:pPr>
              <a:buNone/>
            </a:pPr>
            <a:endParaRPr lang="fr-FR" dirty="0"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Champs calculés</a:t>
            </a:r>
            <a:endParaRPr lang="fr-FR" dirty="0"/>
          </a:p>
        </p:txBody>
      </p:sp>
      <p:sp>
        <p:nvSpPr>
          <p:cNvPr id="3" name="Espace réservé du contenu 2"/>
          <p:cNvSpPr>
            <a:spLocks noGrp="1"/>
          </p:cNvSpPr>
          <p:nvPr>
            <p:ph sz="quarter" idx="1"/>
          </p:nvPr>
        </p:nvSpPr>
        <p:spPr/>
        <p:txBody>
          <a:bodyPr>
            <a:normAutofit/>
          </a:bodyPr>
          <a:lstStyle/>
          <a:p>
            <a:r>
              <a:rPr lang="fr-FR" dirty="0" smtClean="0"/>
              <a:t>Cela porte sur l’ensemble de la colonne (valeur agrégée), pas sur chaque valeur.</a:t>
            </a:r>
          </a:p>
          <a:p>
            <a:endParaRPr lang="fr-FR" dirty="0" smtClean="0"/>
          </a:p>
          <a:p>
            <a:r>
              <a:rPr lang="fr-FR" dirty="0" smtClean="0"/>
              <a:t>Exemple :</a:t>
            </a:r>
          </a:p>
          <a:p>
            <a:pPr lvl="1"/>
            <a:r>
              <a:rPr lang="fr-FR" dirty="0" smtClean="0"/>
              <a:t>Information : Salaire brut</a:t>
            </a:r>
          </a:p>
          <a:p>
            <a:pPr lvl="1"/>
            <a:r>
              <a:rPr lang="fr-FR" dirty="0" smtClean="0"/>
              <a:t>Nous cherchons le salaire net</a:t>
            </a:r>
          </a:p>
          <a:p>
            <a:pPr lvl="1"/>
            <a:r>
              <a:rPr lang="fr-FR" dirty="0" smtClean="0"/>
              <a:t>Champ calculé : SN = salaire brut * 0,77</a:t>
            </a:r>
          </a:p>
          <a:p>
            <a:pPr lvl="1"/>
            <a:r>
              <a:rPr lang="fr-FR" dirty="0" smtClean="0">
                <a:solidFill>
                  <a:srgbClr val="FF0000"/>
                </a:solidFill>
              </a:rPr>
              <a:t>Pas d’opération possible sur le champ (uniquement somme).</a:t>
            </a:r>
          </a:p>
          <a:p>
            <a:pPr lvl="1"/>
            <a:r>
              <a:rPr lang="fr-FR" dirty="0" smtClean="0"/>
              <a:t>Il faut donc jouer avec les dimensions pour faire apparaitre les données. (voir démonstration)</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Champs calculés</a:t>
            </a:r>
            <a:endParaRPr lang="fr-FR" dirty="0"/>
          </a:p>
        </p:txBody>
      </p:sp>
      <p:sp>
        <p:nvSpPr>
          <p:cNvPr id="3" name="Espace réservé du contenu 2"/>
          <p:cNvSpPr>
            <a:spLocks noGrp="1"/>
          </p:cNvSpPr>
          <p:nvPr>
            <p:ph sz="quarter" idx="1"/>
          </p:nvPr>
        </p:nvSpPr>
        <p:spPr/>
        <p:txBody>
          <a:bodyPr>
            <a:normAutofit/>
          </a:bodyPr>
          <a:lstStyle/>
          <a:p>
            <a:r>
              <a:rPr lang="fr-FR" dirty="0" smtClean="0"/>
              <a:t>Comment créer un champ calculé?</a:t>
            </a:r>
          </a:p>
          <a:p>
            <a:r>
              <a:rPr lang="fr-FR" dirty="0" smtClean="0"/>
              <a:t>Options (TCD) &gt; Formules &gt; Champ calculé…</a:t>
            </a:r>
          </a:p>
          <a:p>
            <a:endParaRPr lang="fr-FR" dirty="0" smtClean="0"/>
          </a:p>
          <a:p>
            <a:endParaRPr lang="fr-FR" dirty="0" smtClean="0"/>
          </a:p>
          <a:p>
            <a:endParaRPr lang="fr-FR" dirty="0" smtClean="0"/>
          </a:p>
          <a:p>
            <a:endParaRPr lang="fr-FR" dirty="0" smtClean="0"/>
          </a:p>
          <a:p>
            <a:endParaRPr lang="fr-FR" dirty="0" smtClean="0"/>
          </a:p>
          <a:p>
            <a:r>
              <a:rPr lang="fr-FR" dirty="0" smtClean="0"/>
              <a:t>La fenêtre suivante apparait :</a:t>
            </a:r>
          </a:p>
        </p:txBody>
      </p:sp>
      <p:pic>
        <p:nvPicPr>
          <p:cNvPr id="1026" name="Picture 2"/>
          <p:cNvPicPr>
            <a:picLocks noChangeAspect="1" noChangeArrowheads="1"/>
          </p:cNvPicPr>
          <p:nvPr/>
        </p:nvPicPr>
        <p:blipFill>
          <a:blip r:embed="rId3" cstate="print"/>
          <a:srcRect/>
          <a:stretch>
            <a:fillRect/>
          </a:stretch>
        </p:blipFill>
        <p:spPr bwMode="auto">
          <a:xfrm>
            <a:off x="0" y="2564904"/>
            <a:ext cx="9144000" cy="2185737"/>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932040" y="4763101"/>
            <a:ext cx="3131839" cy="20948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Éléments calculés</a:t>
            </a:r>
            <a:endParaRPr lang="fr-FR" dirty="0"/>
          </a:p>
        </p:txBody>
      </p:sp>
      <p:sp>
        <p:nvSpPr>
          <p:cNvPr id="3" name="Espace réservé du contenu 2"/>
          <p:cNvSpPr>
            <a:spLocks noGrp="1"/>
          </p:cNvSpPr>
          <p:nvPr>
            <p:ph sz="quarter" idx="1"/>
          </p:nvPr>
        </p:nvSpPr>
        <p:spPr/>
        <p:txBody>
          <a:bodyPr>
            <a:normAutofit/>
          </a:bodyPr>
          <a:lstStyle/>
          <a:p>
            <a:r>
              <a:rPr lang="fr-FR" dirty="0" smtClean="0"/>
              <a:t>Les éléments calculés sont des calculs effectués sur des dimensions identifiables. </a:t>
            </a:r>
          </a:p>
          <a:p>
            <a:r>
              <a:rPr lang="fr-FR" dirty="0" smtClean="0"/>
              <a:t>A l’opposé des champs calculés qui sont des calculs effectués sur des valeurs.</a:t>
            </a:r>
          </a:p>
          <a:p>
            <a:pPr lvl="1"/>
            <a:r>
              <a:rPr lang="fr-FR" dirty="0" smtClean="0"/>
              <a:t>Par conséquent, l’utilisateur doit sélectionner une dimension </a:t>
            </a:r>
          </a:p>
          <a:p>
            <a:pPr lvl="1"/>
            <a:r>
              <a:rPr lang="fr-FR" dirty="0" smtClean="0"/>
              <a:t>Puis aller dans Options (TCD) &gt; Formules &gt; Élément calculé….</a:t>
            </a:r>
          </a:p>
          <a:p>
            <a:pPr lvl="1"/>
            <a:endParaRPr lang="fr-FR" dirty="0" smtClean="0"/>
          </a:p>
        </p:txBody>
      </p:sp>
      <p:pic>
        <p:nvPicPr>
          <p:cNvPr id="2050" name="Picture 2"/>
          <p:cNvPicPr>
            <a:picLocks noChangeAspect="1" noChangeArrowheads="1"/>
          </p:cNvPicPr>
          <p:nvPr/>
        </p:nvPicPr>
        <p:blipFill>
          <a:blip r:embed="rId3" cstate="print"/>
          <a:srcRect/>
          <a:stretch>
            <a:fillRect/>
          </a:stretch>
        </p:blipFill>
        <p:spPr bwMode="auto">
          <a:xfrm>
            <a:off x="755576" y="4725144"/>
            <a:ext cx="7981950" cy="177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RechercheV</a:t>
            </a:r>
            <a:endParaRPr lang="fr-FR" dirty="0"/>
          </a:p>
        </p:txBody>
      </p:sp>
      <p:sp>
        <p:nvSpPr>
          <p:cNvPr id="3" name="Espace réservé du contenu 2"/>
          <p:cNvSpPr>
            <a:spLocks noGrp="1"/>
          </p:cNvSpPr>
          <p:nvPr>
            <p:ph sz="quarter" idx="1"/>
          </p:nvPr>
        </p:nvSpPr>
        <p:spPr/>
        <p:txBody>
          <a:bodyPr/>
          <a:lstStyle/>
          <a:p>
            <a:r>
              <a:rPr lang="fr-FR" dirty="0" smtClean="0"/>
              <a:t>La formule RechercheV prend les arguments suivants :</a:t>
            </a:r>
          </a:p>
          <a:p>
            <a:pPr lvl="1"/>
            <a:r>
              <a:rPr lang="fr-FR" dirty="0" smtClean="0"/>
              <a:t>Valeur recherchée = E5</a:t>
            </a:r>
          </a:p>
          <a:p>
            <a:pPr lvl="1"/>
            <a:r>
              <a:rPr lang="fr-FR" dirty="0" smtClean="0"/>
              <a:t>Tableau = B2 : C4</a:t>
            </a:r>
          </a:p>
          <a:p>
            <a:pPr lvl="1"/>
            <a:r>
              <a:rPr lang="fr-FR" dirty="0" smtClean="0"/>
              <a:t>Index de la colonne = 2</a:t>
            </a:r>
          </a:p>
          <a:p>
            <a:pPr lvl="1"/>
            <a:r>
              <a:rPr lang="fr-FR" dirty="0" smtClean="0"/>
              <a:t>Rechercher une valeur approchante = Faux</a:t>
            </a:r>
          </a:p>
          <a:p>
            <a:r>
              <a:rPr lang="fr-FR" dirty="0" smtClean="0"/>
              <a:t>=RECHERCHEV(E5;B2:C4;2;FAUX)</a:t>
            </a:r>
          </a:p>
          <a:p>
            <a:pPr lvl="1"/>
            <a:endParaRPr lang="fr-FR" dirty="0" smtClean="0"/>
          </a:p>
        </p:txBody>
      </p:sp>
      <p:pic>
        <p:nvPicPr>
          <p:cNvPr id="2050" name="Picture 2"/>
          <p:cNvPicPr>
            <a:picLocks noChangeAspect="1" noChangeArrowheads="1"/>
          </p:cNvPicPr>
          <p:nvPr/>
        </p:nvPicPr>
        <p:blipFill>
          <a:blip r:embed="rId3" cstate="print"/>
          <a:srcRect/>
          <a:stretch>
            <a:fillRect/>
          </a:stretch>
        </p:blipFill>
        <p:spPr bwMode="auto">
          <a:xfrm>
            <a:off x="1403648" y="4509120"/>
            <a:ext cx="62674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Éléments calculés</a:t>
            </a:r>
            <a:endParaRPr lang="fr-FR" dirty="0"/>
          </a:p>
        </p:txBody>
      </p:sp>
      <p:sp>
        <p:nvSpPr>
          <p:cNvPr id="3" name="Espace réservé du contenu 2"/>
          <p:cNvSpPr>
            <a:spLocks noGrp="1"/>
          </p:cNvSpPr>
          <p:nvPr>
            <p:ph sz="quarter" idx="1"/>
          </p:nvPr>
        </p:nvSpPr>
        <p:spPr/>
        <p:txBody>
          <a:bodyPr>
            <a:normAutofit fontScale="92500" lnSpcReduction="10000"/>
          </a:bodyPr>
          <a:lstStyle/>
          <a:p>
            <a:r>
              <a:rPr lang="fr-FR" dirty="0" smtClean="0"/>
              <a:t>Puis effectuer la formule dans la fenêtre suivante</a:t>
            </a:r>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r>
              <a:rPr lang="fr-FR" dirty="0" smtClean="0"/>
              <a:t>Astuce : il est possible d’imbriquer plusieurs éléments calculés :</a:t>
            </a:r>
          </a:p>
          <a:p>
            <a:pPr lvl="1"/>
            <a:r>
              <a:rPr lang="fr-FR" dirty="0" smtClean="0"/>
              <a:t>ElementCalc 3 = ElementCalc1 * ElementCalc2</a:t>
            </a:r>
          </a:p>
        </p:txBody>
      </p:sp>
      <p:pic>
        <p:nvPicPr>
          <p:cNvPr id="3074" name="Picture 2"/>
          <p:cNvPicPr>
            <a:picLocks noChangeAspect="1" noChangeArrowheads="1"/>
          </p:cNvPicPr>
          <p:nvPr/>
        </p:nvPicPr>
        <p:blipFill>
          <a:blip r:embed="rId3" cstate="print"/>
          <a:srcRect/>
          <a:stretch>
            <a:fillRect/>
          </a:stretch>
        </p:blipFill>
        <p:spPr bwMode="auto">
          <a:xfrm>
            <a:off x="2411760" y="2132856"/>
            <a:ext cx="3874752" cy="2583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Assistant TCD</a:t>
            </a:r>
            <a:endParaRPr lang="fr-FR" dirty="0"/>
          </a:p>
        </p:txBody>
      </p:sp>
      <p:sp>
        <p:nvSpPr>
          <p:cNvPr id="3" name="Espace réservé du contenu 2"/>
          <p:cNvSpPr>
            <a:spLocks noGrp="1"/>
          </p:cNvSpPr>
          <p:nvPr>
            <p:ph sz="quarter" idx="1"/>
          </p:nvPr>
        </p:nvSpPr>
        <p:spPr/>
        <p:txBody>
          <a:bodyPr>
            <a:normAutofit fontScale="92500"/>
          </a:bodyPr>
          <a:lstStyle/>
          <a:p>
            <a:r>
              <a:rPr lang="fr-FR" dirty="0" smtClean="0"/>
              <a:t>La création du TCD via :</a:t>
            </a:r>
          </a:p>
          <a:p>
            <a:pPr lvl="1"/>
            <a:r>
              <a:rPr lang="fr-FR" dirty="0" smtClean="0"/>
              <a:t>Insertion &gt; Tableau croisé dynamique</a:t>
            </a:r>
          </a:p>
          <a:p>
            <a:r>
              <a:rPr lang="fr-FR" dirty="0" smtClean="0"/>
              <a:t>Ne permet d’utiliser les options plus complexes du TCD.</a:t>
            </a:r>
          </a:p>
          <a:p>
            <a:endParaRPr lang="fr-FR" dirty="0" smtClean="0"/>
          </a:p>
          <a:p>
            <a:r>
              <a:rPr lang="fr-FR" dirty="0" smtClean="0"/>
              <a:t>Ajouter l’assistant TCD :</a:t>
            </a:r>
          </a:p>
          <a:p>
            <a:pPr lvl="1"/>
            <a:r>
              <a:rPr lang="fr-FR" dirty="0" smtClean="0"/>
              <a:t>Touche principale &gt; </a:t>
            </a:r>
          </a:p>
          <a:p>
            <a:pPr lvl="1"/>
            <a:r>
              <a:rPr lang="fr-FR" dirty="0" smtClean="0"/>
              <a:t>Option Excel &gt; </a:t>
            </a:r>
          </a:p>
          <a:p>
            <a:pPr lvl="1"/>
            <a:r>
              <a:rPr lang="fr-FR" dirty="0" smtClean="0"/>
              <a:t>Personnaliser  &gt; </a:t>
            </a:r>
          </a:p>
          <a:p>
            <a:pPr lvl="1"/>
            <a:r>
              <a:rPr lang="fr-FR" dirty="0" smtClean="0"/>
              <a:t>Commande non présente dans le ruban (1</a:t>
            </a:r>
            <a:r>
              <a:rPr lang="fr-FR" baseline="30000" dirty="0" smtClean="0"/>
              <a:t>ère</a:t>
            </a:r>
            <a:r>
              <a:rPr lang="fr-FR" dirty="0" smtClean="0"/>
              <a:t> liste) &gt; </a:t>
            </a:r>
          </a:p>
          <a:p>
            <a:pPr lvl="1"/>
            <a:r>
              <a:rPr lang="fr-FR" dirty="0" smtClean="0"/>
              <a:t>Assistant tableau croisé dynamique &gt;</a:t>
            </a:r>
          </a:p>
          <a:p>
            <a:pPr lvl="1"/>
            <a:r>
              <a:rPr lang="fr-FR" dirty="0" smtClean="0"/>
              <a:t>Bouton « Ajouter &gt; »</a:t>
            </a:r>
          </a:p>
        </p:txBody>
      </p:sp>
      <p:pic>
        <p:nvPicPr>
          <p:cNvPr id="1026" name="Picture 2"/>
          <p:cNvPicPr>
            <a:picLocks noChangeAspect="1" noChangeArrowheads="1"/>
          </p:cNvPicPr>
          <p:nvPr/>
        </p:nvPicPr>
        <p:blipFill>
          <a:blip r:embed="rId3" cstate="print"/>
          <a:srcRect/>
          <a:stretch>
            <a:fillRect/>
          </a:stretch>
        </p:blipFill>
        <p:spPr bwMode="auto">
          <a:xfrm>
            <a:off x="3635896" y="4077072"/>
            <a:ext cx="476250" cy="40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Assistant TCD</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L’assistant apparait dans le ruban du haut :</a:t>
            </a:r>
          </a:p>
          <a:p>
            <a:endParaRPr lang="fr-FR" dirty="0" smtClean="0"/>
          </a:p>
          <a:p>
            <a:endParaRPr lang="fr-FR" dirty="0" smtClean="0"/>
          </a:p>
          <a:p>
            <a:r>
              <a:rPr lang="fr-FR" dirty="0" smtClean="0"/>
              <a:t>Cliquer sur l’assistant</a:t>
            </a:r>
          </a:p>
          <a:p>
            <a:pPr lvl="1"/>
            <a:r>
              <a:rPr lang="fr-FR" dirty="0" smtClean="0"/>
              <a:t>Liste ou base de données Excel (sélection dans le tableau)</a:t>
            </a:r>
          </a:p>
          <a:p>
            <a:pPr lvl="1"/>
            <a:r>
              <a:rPr lang="fr-FR" dirty="0" smtClean="0"/>
              <a:t>Source externe (BDD </a:t>
            </a:r>
          </a:p>
          <a:p>
            <a:pPr lvl="1">
              <a:buNone/>
            </a:pPr>
            <a:r>
              <a:rPr lang="fr-FR" dirty="0" smtClean="0"/>
              <a:t> 	externe)</a:t>
            </a:r>
          </a:p>
          <a:p>
            <a:pPr lvl="1"/>
            <a:r>
              <a:rPr lang="fr-FR" dirty="0" smtClean="0"/>
              <a:t>Plages de feuilles :</a:t>
            </a:r>
          </a:p>
          <a:p>
            <a:pPr lvl="1">
              <a:buNone/>
            </a:pPr>
            <a:r>
              <a:rPr lang="fr-FR" dirty="0" smtClean="0"/>
              <a:t>	ensemble de plages de </a:t>
            </a:r>
          </a:p>
          <a:p>
            <a:pPr lvl="1">
              <a:buNone/>
            </a:pPr>
            <a:r>
              <a:rPr lang="fr-FR" dirty="0" smtClean="0"/>
              <a:t>	cellules, identifiables </a:t>
            </a:r>
          </a:p>
          <a:p>
            <a:pPr lvl="1">
              <a:buNone/>
            </a:pPr>
            <a:r>
              <a:rPr lang="fr-FR" dirty="0" smtClean="0"/>
              <a:t>	par une étiquette.</a:t>
            </a:r>
          </a:p>
        </p:txBody>
      </p:sp>
      <p:pic>
        <p:nvPicPr>
          <p:cNvPr id="4099" name="Picture 3"/>
          <p:cNvPicPr>
            <a:picLocks noChangeAspect="1" noChangeArrowheads="1"/>
          </p:cNvPicPr>
          <p:nvPr/>
        </p:nvPicPr>
        <p:blipFill>
          <a:blip r:embed="rId3" cstate="print"/>
          <a:srcRect/>
          <a:stretch>
            <a:fillRect/>
          </a:stretch>
        </p:blipFill>
        <p:spPr bwMode="auto">
          <a:xfrm>
            <a:off x="2627784" y="2204865"/>
            <a:ext cx="2448272" cy="648792"/>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3989108" y="4077072"/>
            <a:ext cx="5154891" cy="27809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Assistant TCD</a:t>
            </a:r>
            <a:endParaRPr lang="fr-FR" dirty="0"/>
          </a:p>
        </p:txBody>
      </p:sp>
      <p:sp>
        <p:nvSpPr>
          <p:cNvPr id="3" name="Espace réservé du contenu 2"/>
          <p:cNvSpPr>
            <a:spLocks noGrp="1"/>
          </p:cNvSpPr>
          <p:nvPr>
            <p:ph sz="quarter" idx="1"/>
          </p:nvPr>
        </p:nvSpPr>
        <p:spPr/>
        <p:txBody>
          <a:bodyPr>
            <a:normAutofit/>
          </a:bodyPr>
          <a:lstStyle/>
          <a:p>
            <a:r>
              <a:rPr lang="fr-FR" dirty="0" smtClean="0"/>
              <a:t>Etape 2 (plages de feuilles)</a:t>
            </a:r>
          </a:p>
          <a:p>
            <a:pPr lvl="1"/>
            <a:r>
              <a:rPr lang="fr-FR" dirty="0" smtClean="0"/>
              <a:t>Création du nombre de Page (nombre de critères pour reconnaitre une plage)</a:t>
            </a:r>
          </a:p>
          <a:p>
            <a:pPr lvl="1"/>
            <a:endParaRPr lang="fr-FR" dirty="0" smtClean="0"/>
          </a:p>
          <a:p>
            <a:pPr lvl="1"/>
            <a:endParaRPr lang="fr-FR" dirty="0" smtClean="0"/>
          </a:p>
          <a:p>
            <a:pPr lvl="1"/>
            <a:endParaRPr lang="fr-FR" dirty="0" smtClean="0"/>
          </a:p>
          <a:p>
            <a:pPr lvl="1"/>
            <a:endParaRPr lang="fr-FR" dirty="0" smtClean="0"/>
          </a:p>
          <a:p>
            <a:r>
              <a:rPr lang="fr-FR" dirty="0" smtClean="0"/>
              <a:t>Etape 3 (plages de feuilles)</a:t>
            </a:r>
          </a:p>
          <a:p>
            <a:pPr lvl="1"/>
            <a:r>
              <a:rPr lang="fr-FR" dirty="0" smtClean="0"/>
              <a:t>Sélection puis ajout des plages</a:t>
            </a:r>
          </a:p>
        </p:txBody>
      </p:sp>
      <p:pic>
        <p:nvPicPr>
          <p:cNvPr id="6146" name="Picture 2"/>
          <p:cNvPicPr>
            <a:picLocks noChangeAspect="1" noChangeArrowheads="1"/>
          </p:cNvPicPr>
          <p:nvPr/>
        </p:nvPicPr>
        <p:blipFill>
          <a:blip r:embed="rId3" cstate="print"/>
          <a:srcRect/>
          <a:stretch>
            <a:fillRect/>
          </a:stretch>
        </p:blipFill>
        <p:spPr bwMode="auto">
          <a:xfrm>
            <a:off x="4572000" y="2420888"/>
            <a:ext cx="4095750" cy="229552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5076056" y="4853079"/>
            <a:ext cx="2441079" cy="20049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a:t>
            </a:r>
            <a:endParaRPr lang="fr-FR" dirty="0"/>
          </a:p>
        </p:txBody>
      </p:sp>
      <p:sp>
        <p:nvSpPr>
          <p:cNvPr id="3" name="Espace réservé du contenu 2"/>
          <p:cNvSpPr>
            <a:spLocks noGrp="1"/>
          </p:cNvSpPr>
          <p:nvPr>
            <p:ph sz="quarter" idx="1"/>
          </p:nvPr>
        </p:nvSpPr>
        <p:spPr/>
        <p:txBody>
          <a:bodyPr/>
          <a:lstStyle/>
          <a:p>
            <a:r>
              <a:rPr lang="fr-FR" dirty="0" smtClean="0"/>
              <a:t>Exercice 8</a:t>
            </a:r>
          </a:p>
          <a:p>
            <a:endParaRPr lang="fr-FR" dirty="0" smtClean="0"/>
          </a:p>
          <a:p>
            <a:endParaRPr lang="fr-FR" dirty="0" smtClean="0"/>
          </a:p>
          <a:p>
            <a:r>
              <a:rPr lang="fr-FR" dirty="0" smtClean="0"/>
              <a:t>Exercice 9</a:t>
            </a:r>
          </a:p>
          <a:p>
            <a:endParaRPr lang="fr-FR" dirty="0" smtClean="0"/>
          </a:p>
          <a:p>
            <a:endParaRPr lang="fr-FR" dirty="0" smtClean="0"/>
          </a:p>
          <a:p>
            <a:r>
              <a:rPr lang="fr-FR" dirty="0" smtClean="0"/>
              <a:t>Exercice 10</a:t>
            </a:r>
          </a:p>
        </p:txBody>
      </p:sp>
      <p:graphicFrame>
        <p:nvGraphicFramePr>
          <p:cNvPr id="4" name="Objet 3"/>
          <p:cNvGraphicFramePr>
            <a:graphicFrameLocks noChangeAspect="1"/>
          </p:cNvGraphicFramePr>
          <p:nvPr>
            <p:extLst>
              <p:ext uri="{D42A27DB-BD31-4B8C-83A1-F6EECF244321}">
                <p14:modId xmlns:p14="http://schemas.microsoft.com/office/powerpoint/2010/main" val="286405061"/>
              </p:ext>
            </p:extLst>
          </p:nvPr>
        </p:nvGraphicFramePr>
        <p:xfrm>
          <a:off x="2571727" y="1571611"/>
          <a:ext cx="1365344" cy="1152000"/>
        </p:xfrm>
        <a:graphic>
          <a:graphicData uri="http://schemas.openxmlformats.org/presentationml/2006/ole">
            <mc:AlternateContent xmlns:mc="http://schemas.openxmlformats.org/markup-compatibility/2006">
              <mc:Choice xmlns:v="urn:schemas-microsoft-com:vml" Requires="v">
                <p:oleObj spid="_x0000_s347248" name="Feuille de calcul" showAsIcon="1" r:id="rId3" imgW="914400" imgH="771480" progId="Excel.Sheet.8">
                  <p:embed/>
                </p:oleObj>
              </mc:Choice>
              <mc:Fallback>
                <p:oleObj name="Feuille de calcul" showAsIcon="1" r:id="rId3" imgW="914400" imgH="771480" progId="Excel.Sheet.8">
                  <p:embed/>
                  <p:pic>
                    <p:nvPicPr>
                      <p:cNvPr id="0" name="Picture 19"/>
                      <p:cNvPicPr>
                        <a:picLocks noChangeAspect="1" noChangeArrowheads="1"/>
                      </p:cNvPicPr>
                      <p:nvPr/>
                    </p:nvPicPr>
                    <p:blipFill>
                      <a:blip r:embed="rId4"/>
                      <a:srcRect/>
                      <a:stretch>
                        <a:fillRect/>
                      </a:stretch>
                    </p:blipFill>
                    <p:spPr bwMode="auto">
                      <a:xfrm>
                        <a:off x="2571727" y="1571611"/>
                        <a:ext cx="1365344" cy="115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t 4"/>
          <p:cNvGraphicFramePr>
            <a:graphicFrameLocks noChangeAspect="1"/>
          </p:cNvGraphicFramePr>
          <p:nvPr>
            <p:extLst>
              <p:ext uri="{D42A27DB-BD31-4B8C-83A1-F6EECF244321}">
                <p14:modId xmlns:p14="http://schemas.microsoft.com/office/powerpoint/2010/main" val="322426914"/>
              </p:ext>
            </p:extLst>
          </p:nvPr>
        </p:nvGraphicFramePr>
        <p:xfrm>
          <a:off x="2571727" y="3214686"/>
          <a:ext cx="1365344" cy="1152000"/>
        </p:xfrm>
        <a:graphic>
          <a:graphicData uri="http://schemas.openxmlformats.org/presentationml/2006/ole">
            <mc:AlternateContent xmlns:mc="http://schemas.openxmlformats.org/markup-compatibility/2006">
              <mc:Choice xmlns:v="urn:schemas-microsoft-com:vml" Requires="v">
                <p:oleObj spid="_x0000_s347249" name="Feuille de calcul" showAsIcon="1" r:id="rId5" imgW="914400" imgH="771480" progId="Excel.Sheet.8">
                  <p:embed/>
                </p:oleObj>
              </mc:Choice>
              <mc:Fallback>
                <p:oleObj name="Feuille de calcul" showAsIcon="1" r:id="rId5" imgW="914400" imgH="771480" progId="Excel.Sheet.8">
                  <p:embed/>
                  <p:pic>
                    <p:nvPicPr>
                      <p:cNvPr id="0" name="Picture 20"/>
                      <p:cNvPicPr>
                        <a:picLocks noChangeAspect="1" noChangeArrowheads="1"/>
                      </p:cNvPicPr>
                      <p:nvPr/>
                    </p:nvPicPr>
                    <p:blipFill>
                      <a:blip r:embed="rId6"/>
                      <a:srcRect/>
                      <a:stretch>
                        <a:fillRect/>
                      </a:stretch>
                    </p:blipFill>
                    <p:spPr bwMode="auto">
                      <a:xfrm>
                        <a:off x="2571727" y="3214686"/>
                        <a:ext cx="1365344" cy="115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t 5"/>
          <p:cNvGraphicFramePr>
            <a:graphicFrameLocks noChangeAspect="1"/>
          </p:cNvGraphicFramePr>
          <p:nvPr>
            <p:extLst>
              <p:ext uri="{D42A27DB-BD31-4B8C-83A1-F6EECF244321}">
                <p14:modId xmlns:p14="http://schemas.microsoft.com/office/powerpoint/2010/main" val="1887467421"/>
              </p:ext>
            </p:extLst>
          </p:nvPr>
        </p:nvGraphicFramePr>
        <p:xfrm>
          <a:off x="2571727" y="4857760"/>
          <a:ext cx="1365344" cy="1152000"/>
        </p:xfrm>
        <a:graphic>
          <a:graphicData uri="http://schemas.openxmlformats.org/presentationml/2006/ole">
            <mc:AlternateContent xmlns:mc="http://schemas.openxmlformats.org/markup-compatibility/2006">
              <mc:Choice xmlns:v="urn:schemas-microsoft-com:vml" Requires="v">
                <p:oleObj spid="_x0000_s347250" name="Feuille de calcul" showAsIcon="1" r:id="rId7" imgW="914400" imgH="771480" progId="Excel.Sheet.8">
                  <p:embed/>
                </p:oleObj>
              </mc:Choice>
              <mc:Fallback>
                <p:oleObj name="Feuille de calcul" showAsIcon="1" r:id="rId7" imgW="914400" imgH="771480" progId="Excel.Sheet.8">
                  <p:embed/>
                  <p:pic>
                    <p:nvPicPr>
                      <p:cNvPr id="0" name="Picture 21"/>
                      <p:cNvPicPr>
                        <a:picLocks noChangeAspect="1" noChangeArrowheads="1"/>
                      </p:cNvPicPr>
                      <p:nvPr/>
                    </p:nvPicPr>
                    <p:blipFill>
                      <a:blip r:embed="rId8"/>
                      <a:srcRect/>
                      <a:stretch>
                        <a:fillRect/>
                      </a:stretch>
                    </p:blipFill>
                    <p:spPr bwMode="auto">
                      <a:xfrm>
                        <a:off x="2571727" y="4857760"/>
                        <a:ext cx="1365344" cy="115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a:xfrm>
            <a:off x="457200" y="1600200"/>
            <a:ext cx="8147248" cy="4873752"/>
          </a:xfrm>
        </p:spPr>
        <p:txBody>
          <a:bodyPr>
            <a:normAutofit/>
          </a:bodyPr>
          <a:lstStyle/>
          <a:p>
            <a:r>
              <a:rPr lang="fr-FR" dirty="0" smtClean="0"/>
              <a:t>SOMME SI</a:t>
            </a:r>
          </a:p>
          <a:p>
            <a:pPr lvl="1"/>
            <a:r>
              <a:rPr lang="fr-FR" dirty="0" smtClean="0"/>
              <a:t>La fonction SOMME SI permet de faire des sommes si l’élément respecte le critère</a:t>
            </a:r>
          </a:p>
          <a:p>
            <a:pPr lvl="1"/>
            <a:r>
              <a:rPr lang="fr-FR" dirty="0" smtClean="0"/>
              <a:t>Argument :</a:t>
            </a:r>
          </a:p>
          <a:p>
            <a:pPr lvl="1"/>
            <a:r>
              <a:rPr lang="fr-FR" dirty="0" smtClean="0"/>
              <a:t>= SOMME.SI(Plage Critère; Critère; [Plage Somme])</a:t>
            </a:r>
          </a:p>
          <a:p>
            <a:pPr lvl="2"/>
            <a:r>
              <a:rPr lang="fr-FR" dirty="0" smtClean="0"/>
              <a:t>Plage Critères : Plage sur laquelle s’applique le critère</a:t>
            </a:r>
          </a:p>
          <a:p>
            <a:pPr lvl="2"/>
            <a:r>
              <a:rPr lang="fr-FR" dirty="0" smtClean="0"/>
              <a:t>Critère : Critère qui est appliqué sur la plage.</a:t>
            </a:r>
          </a:p>
          <a:p>
            <a:pPr lvl="2"/>
            <a:r>
              <a:rPr lang="fr-FR" dirty="0" smtClean="0"/>
              <a:t>Plage Somme : critère facultatif qui permet de déterminer la plage sur laquelle porte la somme.	 </a:t>
            </a:r>
          </a:p>
          <a:p>
            <a:pPr>
              <a:buNone/>
            </a:pPr>
            <a:endParaRPr lang="fr-FR" dirty="0" smtClean="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a:xfrm>
            <a:off x="457200" y="1600200"/>
            <a:ext cx="7859216" cy="4873752"/>
          </a:xfrm>
        </p:spPr>
        <p:txBody>
          <a:bodyPr>
            <a:normAutofit/>
          </a:bodyPr>
          <a:lstStyle/>
          <a:p>
            <a:r>
              <a:rPr lang="fr-FR" dirty="0" smtClean="0"/>
              <a:t>SOMME SI</a:t>
            </a:r>
          </a:p>
          <a:p>
            <a:pPr lvl="1"/>
            <a:r>
              <a:rPr lang="fr-FR" dirty="0" smtClean="0"/>
              <a:t>Exemple : Faire la somme des salaires des femmes</a:t>
            </a:r>
          </a:p>
          <a:p>
            <a:pPr lvl="1"/>
            <a:r>
              <a:rPr lang="fr-FR" dirty="0" smtClean="0"/>
              <a:t>Plage Critère : B1:B12</a:t>
            </a:r>
          </a:p>
          <a:p>
            <a:pPr lvl="1"/>
            <a:r>
              <a:rPr lang="fr-FR" dirty="0" smtClean="0"/>
              <a:t>Critère : «F» (sous entendu, élément de la plage = «F»)</a:t>
            </a:r>
          </a:p>
          <a:p>
            <a:pPr lvl="1"/>
            <a:r>
              <a:rPr lang="fr-FR" dirty="0" smtClean="0"/>
              <a:t>Plage Somme : C1:C12</a:t>
            </a:r>
          </a:p>
          <a:p>
            <a:pPr>
              <a:buNone/>
            </a:pPr>
            <a:endParaRPr lang="fr-FR" dirty="0" smtClean="0"/>
          </a:p>
        </p:txBody>
      </p:sp>
      <p:pic>
        <p:nvPicPr>
          <p:cNvPr id="1026" name="Picture 2"/>
          <p:cNvPicPr>
            <a:picLocks noChangeAspect="1" noChangeArrowheads="1"/>
          </p:cNvPicPr>
          <p:nvPr/>
        </p:nvPicPr>
        <p:blipFill>
          <a:blip r:embed="rId3" cstate="print"/>
          <a:srcRect/>
          <a:stretch>
            <a:fillRect/>
          </a:stretch>
        </p:blipFill>
        <p:spPr bwMode="auto">
          <a:xfrm>
            <a:off x="4139952" y="3212976"/>
            <a:ext cx="3240360" cy="36088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p:txBody>
          <a:bodyPr>
            <a:normAutofit/>
          </a:bodyPr>
          <a:lstStyle/>
          <a:p>
            <a:r>
              <a:rPr lang="fr-FR" dirty="0" smtClean="0"/>
              <a:t>SOMME SI</a:t>
            </a:r>
          </a:p>
          <a:p>
            <a:pPr lvl="1"/>
            <a:r>
              <a:rPr lang="fr-FR" dirty="0" smtClean="0"/>
              <a:t>Par défaut, l’argument facultatif [Plage somme] est la plage du critère :</a:t>
            </a:r>
          </a:p>
          <a:p>
            <a:pPr lvl="1"/>
            <a:endParaRPr lang="fr-FR" dirty="0" smtClean="0"/>
          </a:p>
          <a:p>
            <a:pPr lvl="1"/>
            <a:endParaRPr lang="fr-FR" dirty="0" smtClean="0"/>
          </a:p>
          <a:p>
            <a:pPr lvl="1"/>
            <a:endParaRPr lang="fr-FR" dirty="0" smtClean="0"/>
          </a:p>
          <a:p>
            <a:pPr lvl="1"/>
            <a:endParaRPr lang="fr-FR" dirty="0" smtClean="0"/>
          </a:p>
          <a:p>
            <a:pPr lvl="1"/>
            <a:r>
              <a:rPr lang="fr-FR" dirty="0" smtClean="0"/>
              <a:t>Néanmoins, voici la limite :</a:t>
            </a:r>
          </a:p>
          <a:p>
            <a:pPr lvl="1"/>
            <a:endParaRPr lang="fr-FR" dirty="0" smtClean="0"/>
          </a:p>
          <a:p>
            <a:pPr>
              <a:buNone/>
            </a:pPr>
            <a:endParaRPr lang="fr-FR" dirty="0" smtClean="0"/>
          </a:p>
        </p:txBody>
      </p:sp>
      <p:pic>
        <p:nvPicPr>
          <p:cNvPr id="2050" name="Picture 2"/>
          <p:cNvPicPr>
            <a:picLocks noChangeAspect="1" noChangeArrowheads="1"/>
          </p:cNvPicPr>
          <p:nvPr/>
        </p:nvPicPr>
        <p:blipFill>
          <a:blip r:embed="rId3" cstate="print"/>
          <a:srcRect/>
          <a:stretch>
            <a:fillRect/>
          </a:stretch>
        </p:blipFill>
        <p:spPr bwMode="auto">
          <a:xfrm>
            <a:off x="3635896" y="4772025"/>
            <a:ext cx="2762250" cy="208597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3635896" y="2420888"/>
            <a:ext cx="2381250" cy="168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SOMME SI</a:t>
            </a:r>
          </a:p>
          <a:p>
            <a:pPr lvl="1"/>
            <a:r>
              <a:rPr lang="fr-FR" dirty="0" smtClean="0"/>
              <a:t>Critère élaboré : Ont moins de 18 ans</a:t>
            </a:r>
          </a:p>
          <a:p>
            <a:pPr lvl="1"/>
            <a:endParaRPr lang="fr-FR" dirty="0" smtClean="0"/>
          </a:p>
          <a:p>
            <a:pPr lvl="1">
              <a:buNone/>
            </a:pPr>
            <a:endParaRPr lang="fr-FR" dirty="0" smtClean="0"/>
          </a:p>
          <a:p>
            <a:pPr>
              <a:buNone/>
            </a:pPr>
            <a:endParaRPr lang="fr-FR" dirty="0" smtClean="0"/>
          </a:p>
          <a:p>
            <a:pPr>
              <a:buNone/>
            </a:pPr>
            <a:endParaRPr lang="fr-FR" dirty="0" smtClean="0"/>
          </a:p>
          <a:p>
            <a:pPr>
              <a:buNone/>
            </a:pPr>
            <a:endParaRPr lang="fr-FR" dirty="0" smtClean="0"/>
          </a:p>
          <a:p>
            <a:pPr>
              <a:buNone/>
            </a:pPr>
            <a:endParaRPr lang="fr-FR" dirty="0" smtClean="0"/>
          </a:p>
          <a:p>
            <a:pPr>
              <a:buNone/>
            </a:pPr>
            <a:r>
              <a:rPr lang="fr-FR" dirty="0" smtClean="0"/>
              <a:t>Si texte : entre guillemet</a:t>
            </a:r>
          </a:p>
          <a:p>
            <a:pPr>
              <a:buNone/>
            </a:pPr>
            <a:r>
              <a:rPr lang="fr-FR" dirty="0" smtClean="0"/>
              <a:t>Si formule : pas besoin de guillemet</a:t>
            </a:r>
          </a:p>
        </p:txBody>
      </p:sp>
      <p:pic>
        <p:nvPicPr>
          <p:cNvPr id="4098" name="Picture 2"/>
          <p:cNvPicPr>
            <a:picLocks noChangeAspect="1" noChangeArrowheads="1"/>
          </p:cNvPicPr>
          <p:nvPr/>
        </p:nvPicPr>
        <p:blipFill>
          <a:blip r:embed="rId3" cstate="print"/>
          <a:srcRect/>
          <a:stretch>
            <a:fillRect/>
          </a:stretch>
        </p:blipFill>
        <p:spPr bwMode="auto">
          <a:xfrm>
            <a:off x="0" y="2492895"/>
            <a:ext cx="8676456" cy="24756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SOMME SI</a:t>
            </a:r>
          </a:p>
          <a:p>
            <a:pPr lvl="1"/>
            <a:r>
              <a:rPr lang="fr-FR" dirty="0" smtClean="0"/>
              <a:t>Critère élaboré : Analyse du texte</a:t>
            </a:r>
          </a:p>
          <a:p>
            <a:pPr lvl="1"/>
            <a:endParaRPr lang="fr-FR" dirty="0" smtClean="0"/>
          </a:p>
          <a:p>
            <a:pPr lvl="1">
              <a:buNone/>
            </a:pPr>
            <a:endParaRPr lang="fr-FR" dirty="0" smtClean="0"/>
          </a:p>
          <a:p>
            <a:pPr lvl="1">
              <a:buNone/>
            </a:pPr>
            <a:endParaRPr lang="fr-FR" dirty="0" smtClean="0"/>
          </a:p>
          <a:p>
            <a:pPr lvl="1">
              <a:buNone/>
            </a:pPr>
            <a:endParaRPr lang="fr-FR" dirty="0" smtClean="0"/>
          </a:p>
          <a:p>
            <a:pPr lvl="1">
              <a:buNone/>
            </a:pPr>
            <a:endParaRPr lang="fr-FR" dirty="0" smtClean="0"/>
          </a:p>
          <a:p>
            <a:pPr lvl="1">
              <a:buNone/>
            </a:pPr>
            <a:endParaRPr lang="fr-FR" dirty="0" smtClean="0"/>
          </a:p>
          <a:p>
            <a:pPr lvl="1">
              <a:buNone/>
            </a:pPr>
            <a:endParaRPr lang="fr-FR" dirty="0" smtClean="0"/>
          </a:p>
          <a:p>
            <a:pPr>
              <a:buNone/>
            </a:pPr>
            <a:r>
              <a:rPr lang="fr-FR" dirty="0" smtClean="0"/>
              <a:t>Tous les textes commençant par « Jean » quelque soit la fin du texte.</a:t>
            </a:r>
          </a:p>
          <a:p>
            <a:pPr>
              <a:buNone/>
            </a:pPr>
            <a:endParaRPr lang="fr-FR" dirty="0" smtClean="0"/>
          </a:p>
          <a:p>
            <a:pPr>
              <a:buNone/>
            </a:pPr>
            <a:endParaRPr lang="fr-FR" dirty="0" smtClean="0"/>
          </a:p>
        </p:txBody>
      </p:sp>
      <p:pic>
        <p:nvPicPr>
          <p:cNvPr id="5122" name="Picture 2"/>
          <p:cNvPicPr>
            <a:picLocks noChangeAspect="1" noChangeArrowheads="1"/>
          </p:cNvPicPr>
          <p:nvPr/>
        </p:nvPicPr>
        <p:blipFill>
          <a:blip r:embed="rId3" cstate="print"/>
          <a:srcRect/>
          <a:stretch>
            <a:fillRect/>
          </a:stretch>
        </p:blipFill>
        <p:spPr bwMode="auto">
          <a:xfrm>
            <a:off x="1907705" y="2420888"/>
            <a:ext cx="3667508" cy="2365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Index</a:t>
            </a:r>
            <a:endParaRPr lang="fr-FR" dirty="0"/>
          </a:p>
        </p:txBody>
      </p:sp>
      <p:sp>
        <p:nvSpPr>
          <p:cNvPr id="3" name="Espace réservé du contenu 2"/>
          <p:cNvSpPr>
            <a:spLocks noGrp="1"/>
          </p:cNvSpPr>
          <p:nvPr>
            <p:ph sz="quarter" idx="1"/>
          </p:nvPr>
        </p:nvSpPr>
        <p:spPr>
          <a:xfrm>
            <a:off x="457200" y="1600200"/>
            <a:ext cx="7571184" cy="4873752"/>
          </a:xfrm>
        </p:spPr>
        <p:txBody>
          <a:bodyPr>
            <a:normAutofit/>
          </a:bodyPr>
          <a:lstStyle/>
          <a:p>
            <a:r>
              <a:rPr lang="fr-FR" dirty="0" smtClean="0"/>
              <a:t>La fonction Index permet de rechercher une valeur dans un </a:t>
            </a:r>
            <a:r>
              <a:rPr lang="fr-FR" u="sng" dirty="0" smtClean="0"/>
              <a:t>tableau</a:t>
            </a:r>
            <a:r>
              <a:rPr lang="fr-FR" dirty="0" smtClean="0"/>
              <a:t> en fonction de ses coordonnées (</a:t>
            </a:r>
            <a:r>
              <a:rPr lang="fr-FR" u="sng" dirty="0" smtClean="0"/>
              <a:t>ligne</a:t>
            </a:r>
            <a:r>
              <a:rPr lang="fr-FR" dirty="0" smtClean="0"/>
              <a:t>, </a:t>
            </a:r>
            <a:r>
              <a:rPr lang="fr-FR" u="sng" dirty="0" smtClean="0"/>
              <a:t>colonne</a:t>
            </a:r>
            <a:r>
              <a:rPr lang="fr-FR" dirty="0" smtClean="0"/>
              <a:t>)</a:t>
            </a:r>
          </a:p>
          <a:p>
            <a:r>
              <a:rPr lang="fr-FR" dirty="0" smtClean="0"/>
              <a:t>Les arguments de la fonction Index sont les suivants :</a:t>
            </a:r>
          </a:p>
          <a:p>
            <a:pPr lvl="1"/>
            <a:r>
              <a:rPr lang="fr-FR" dirty="0" smtClean="0"/>
              <a:t>Tableau</a:t>
            </a:r>
          </a:p>
          <a:p>
            <a:pPr lvl="1"/>
            <a:r>
              <a:rPr lang="fr-FR" dirty="0" smtClean="0"/>
              <a:t>Ligne </a:t>
            </a:r>
          </a:p>
          <a:p>
            <a:pPr lvl="1"/>
            <a:r>
              <a:rPr lang="fr-FR" dirty="0" smtClean="0"/>
              <a:t>Colonne</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Aparté</a:t>
            </a:r>
            <a:endParaRPr lang="fr-FR" dirty="0"/>
          </a:p>
        </p:txBody>
      </p:sp>
      <p:sp>
        <p:nvSpPr>
          <p:cNvPr id="3" name="Espace réservé du contenu 2"/>
          <p:cNvSpPr>
            <a:spLocks noGrp="1"/>
          </p:cNvSpPr>
          <p:nvPr>
            <p:ph sz="quarter" idx="1"/>
          </p:nvPr>
        </p:nvSpPr>
        <p:spPr/>
        <p:txBody>
          <a:bodyPr>
            <a:normAutofit/>
          </a:bodyPr>
          <a:lstStyle/>
          <a:p>
            <a:r>
              <a:rPr lang="fr-FR" dirty="0" smtClean="0"/>
              <a:t>*</a:t>
            </a:r>
          </a:p>
          <a:p>
            <a:pPr lvl="1"/>
            <a:r>
              <a:rPr lang="fr-FR" dirty="0" smtClean="0"/>
              <a:t>*ui : tout ce qui se fini par « ui »</a:t>
            </a:r>
          </a:p>
          <a:p>
            <a:pPr lvl="1"/>
            <a:r>
              <a:rPr lang="fr-FR" dirty="0" smtClean="0"/>
              <a:t>Ch* : tout ce qui commence par « Ch »</a:t>
            </a:r>
          </a:p>
          <a:p>
            <a:pPr lvl="1"/>
            <a:r>
              <a:rPr lang="fr-FR" dirty="0" smtClean="0"/>
              <a:t>*te* : tout ce qui contient « te » dans son texte mais ni au début, ni à la fin</a:t>
            </a:r>
          </a:p>
          <a:p>
            <a:pPr lvl="1"/>
            <a:r>
              <a:rPr lang="fr-FR" dirty="0" smtClean="0"/>
              <a:t>?h* : contient « h » en deuxième position.</a:t>
            </a:r>
          </a:p>
          <a:p>
            <a:pPr lvl="1"/>
            <a:endParaRPr lang="fr-FR" dirty="0" smtClean="0"/>
          </a:p>
          <a:p>
            <a:pPr lvl="1"/>
            <a:endParaRPr lang="fr-FR" dirty="0" smtClean="0"/>
          </a:p>
          <a:p>
            <a:pPr>
              <a:buNone/>
            </a:pPr>
            <a:endParaRPr lang="fr-FR" dirty="0" smtClean="0"/>
          </a:p>
          <a:p>
            <a:pPr>
              <a:buNone/>
            </a:pPr>
            <a:endParaRPr lang="fr-FR" dirty="0" smtClean="0"/>
          </a:p>
          <a:p>
            <a:pPr>
              <a:buNone/>
            </a:pPr>
            <a:endParaRPr lang="fr-FR" dirty="0" smtClean="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p:txBody>
          <a:bodyPr>
            <a:normAutofit/>
          </a:bodyPr>
          <a:lstStyle/>
          <a:p>
            <a:r>
              <a:rPr lang="fr-FR" dirty="0" smtClean="0"/>
              <a:t>NB SI</a:t>
            </a:r>
          </a:p>
          <a:p>
            <a:pPr lvl="1"/>
            <a:r>
              <a:rPr lang="fr-FR" dirty="0" smtClean="0"/>
              <a:t>Compte le nombre d’éléments qui respecte un critère</a:t>
            </a:r>
          </a:p>
          <a:p>
            <a:pPr lvl="1"/>
            <a:r>
              <a:rPr lang="fr-FR" dirty="0" smtClean="0"/>
              <a:t>Argument :</a:t>
            </a:r>
          </a:p>
          <a:p>
            <a:pPr lvl="1"/>
            <a:r>
              <a:rPr lang="fr-FR" dirty="0" smtClean="0"/>
              <a:t>= NB.SI(Plage Critères; Critère)</a:t>
            </a:r>
          </a:p>
          <a:p>
            <a:pPr lvl="2"/>
            <a:r>
              <a:rPr lang="fr-FR" dirty="0" smtClean="0"/>
              <a:t>Plage Critères : Plage sur laquelle s’applique le critère</a:t>
            </a:r>
          </a:p>
          <a:p>
            <a:pPr lvl="2"/>
            <a:r>
              <a:rPr lang="fr-FR" dirty="0" smtClean="0"/>
              <a:t>Critère : Critère qui est appliqué sur la plage.</a:t>
            </a:r>
          </a:p>
          <a:p>
            <a:pPr lvl="1"/>
            <a:endParaRPr lang="fr-FR" dirty="0" smtClean="0"/>
          </a:p>
          <a:p>
            <a:pPr lvl="1"/>
            <a:endParaRPr lang="fr-FR" dirty="0" smtClean="0"/>
          </a:p>
          <a:p>
            <a:pPr>
              <a:buNone/>
            </a:pPr>
            <a:endParaRPr lang="fr-FR" dirty="0" smtClean="0"/>
          </a:p>
          <a:p>
            <a:pPr>
              <a:buNone/>
            </a:pPr>
            <a:endParaRPr lang="fr-FR" dirty="0" smtClean="0"/>
          </a:p>
          <a:p>
            <a:pPr>
              <a:buNone/>
            </a:pPr>
            <a:endParaRPr lang="fr-FR" dirty="0" smtClean="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p:txBody>
          <a:bodyPr>
            <a:normAutofit/>
          </a:bodyPr>
          <a:lstStyle/>
          <a:p>
            <a:r>
              <a:rPr lang="fr-FR" dirty="0" smtClean="0"/>
              <a:t>NB SI</a:t>
            </a:r>
          </a:p>
          <a:p>
            <a:pPr lvl="1"/>
            <a:r>
              <a:rPr lang="fr-FR" dirty="0" smtClean="0"/>
              <a:t>Exemple</a:t>
            </a:r>
          </a:p>
          <a:p>
            <a:pPr lvl="2"/>
            <a:r>
              <a:rPr lang="fr-FR" dirty="0" smtClean="0"/>
              <a:t>Compte le nombre de femme</a:t>
            </a:r>
          </a:p>
          <a:p>
            <a:pPr lvl="2"/>
            <a:r>
              <a:rPr lang="fr-FR" dirty="0" smtClean="0"/>
              <a:t>Plage : B1:B12</a:t>
            </a:r>
          </a:p>
          <a:p>
            <a:pPr lvl="2"/>
            <a:r>
              <a:rPr lang="fr-FR" dirty="0" smtClean="0"/>
              <a:t>Critère : «F»</a:t>
            </a:r>
          </a:p>
          <a:p>
            <a:pPr lvl="2">
              <a:buNone/>
            </a:pPr>
            <a:endParaRPr lang="fr-FR" dirty="0" smtClean="0"/>
          </a:p>
          <a:p>
            <a:pPr lvl="1"/>
            <a:endParaRPr lang="fr-FR" dirty="0" smtClean="0"/>
          </a:p>
          <a:p>
            <a:pPr lvl="1"/>
            <a:endParaRPr lang="fr-FR" dirty="0" smtClean="0"/>
          </a:p>
          <a:p>
            <a:pPr>
              <a:buNone/>
            </a:pPr>
            <a:endParaRPr lang="fr-FR" dirty="0" smtClean="0"/>
          </a:p>
          <a:p>
            <a:pPr>
              <a:buNone/>
            </a:pPr>
            <a:endParaRPr lang="fr-FR" dirty="0" smtClean="0"/>
          </a:p>
          <a:p>
            <a:pPr>
              <a:buNone/>
            </a:pPr>
            <a:endParaRPr lang="fr-FR" dirty="0" smtClean="0"/>
          </a:p>
        </p:txBody>
      </p:sp>
      <p:pic>
        <p:nvPicPr>
          <p:cNvPr id="6146" name="Picture 2"/>
          <p:cNvPicPr>
            <a:picLocks noChangeAspect="1" noChangeArrowheads="1"/>
          </p:cNvPicPr>
          <p:nvPr/>
        </p:nvPicPr>
        <p:blipFill>
          <a:blip r:embed="rId3" cstate="print"/>
          <a:srcRect/>
          <a:stretch>
            <a:fillRect/>
          </a:stretch>
        </p:blipFill>
        <p:spPr bwMode="auto">
          <a:xfrm>
            <a:off x="4644008" y="2489989"/>
            <a:ext cx="3506713" cy="43680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p:txBody>
          <a:bodyPr>
            <a:normAutofit/>
          </a:bodyPr>
          <a:lstStyle/>
          <a:p>
            <a:r>
              <a:rPr lang="fr-FR" dirty="0" smtClean="0"/>
              <a:t>SOMME SI ENS</a:t>
            </a:r>
          </a:p>
          <a:p>
            <a:pPr lvl="1"/>
            <a:r>
              <a:rPr lang="fr-FR" dirty="0" smtClean="0"/>
              <a:t>Somme Si Ens apporte les mêmes fonctionnalités que Somme Si, à la différence qu’il est possible de mettre plusieurs critères cumulatifs.</a:t>
            </a:r>
          </a:p>
          <a:p>
            <a:pPr lvl="1"/>
            <a:r>
              <a:rPr lang="fr-FR" dirty="0" smtClean="0"/>
              <a:t>La structure est la même que pour SOMME SI mais la « Somme Plage » est obligatoire et n’apparaît qu’une fois.</a:t>
            </a:r>
          </a:p>
          <a:p>
            <a:pPr lvl="1"/>
            <a:r>
              <a:rPr lang="fr-FR" dirty="0" smtClean="0"/>
              <a:t>=SOMME.SI.ENS(Plage Somme; Plage Critère 1; Critère 1; [Plage Critère 2; Critère 2]; ….)</a:t>
            </a:r>
          </a:p>
          <a:p>
            <a:pPr lvl="1"/>
            <a:r>
              <a:rPr lang="fr-FR" dirty="0" smtClean="0"/>
              <a:t>Plage Critère N : plage sur laquelle on applique le critère N</a:t>
            </a:r>
          </a:p>
          <a:p>
            <a:pPr lvl="1"/>
            <a:r>
              <a:rPr lang="fr-FR" dirty="0" smtClean="0"/>
              <a:t>Critère N : Critère appliqué sur la plage N </a:t>
            </a:r>
          </a:p>
          <a:p>
            <a:pPr>
              <a:buNone/>
            </a:pPr>
            <a:endParaRPr lang="fr-FR" dirty="0"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p:txBody>
          <a:bodyPr>
            <a:normAutofit/>
          </a:bodyPr>
          <a:lstStyle/>
          <a:p>
            <a:r>
              <a:rPr lang="fr-FR" dirty="0" smtClean="0"/>
              <a:t>SOMME SI ENS</a:t>
            </a:r>
          </a:p>
          <a:p>
            <a:pPr lvl="1"/>
            <a:r>
              <a:rPr lang="fr-FR" dirty="0" smtClean="0"/>
              <a:t>SOMME SI ENS sur 2 critères : Somme des salaires pour les hommes majeurs</a:t>
            </a:r>
          </a:p>
          <a:p>
            <a:pPr lvl="1"/>
            <a:r>
              <a:rPr lang="fr-FR" dirty="0" smtClean="0"/>
              <a:t>Plage 1 : C1:C12</a:t>
            </a:r>
          </a:p>
          <a:p>
            <a:pPr lvl="1"/>
            <a:r>
              <a:rPr lang="fr-FR" dirty="0" smtClean="0"/>
              <a:t>Critère 1 : « M »</a:t>
            </a:r>
          </a:p>
          <a:p>
            <a:pPr lvl="1"/>
            <a:r>
              <a:rPr lang="fr-FR" dirty="0" smtClean="0"/>
              <a:t>Plage 2 :  B1:B12</a:t>
            </a:r>
          </a:p>
          <a:p>
            <a:pPr lvl="1"/>
            <a:r>
              <a:rPr lang="fr-FR" dirty="0" smtClean="0"/>
              <a:t>Critère 2 : « &gt;=18 »</a:t>
            </a:r>
          </a:p>
          <a:p>
            <a:pPr lvl="1"/>
            <a:r>
              <a:rPr lang="fr-FR" dirty="0" smtClean="0"/>
              <a:t>Plage Somme : D1:D12</a:t>
            </a:r>
          </a:p>
          <a:p>
            <a:endParaRPr lang="fr-FR" dirty="0" smtClean="0"/>
          </a:p>
          <a:p>
            <a:pPr>
              <a:buNone/>
            </a:pPr>
            <a:endParaRPr lang="fr-FR" dirty="0" smtClean="0"/>
          </a:p>
        </p:txBody>
      </p:sp>
      <p:pic>
        <p:nvPicPr>
          <p:cNvPr id="3075" name="Picture 3"/>
          <p:cNvPicPr>
            <a:picLocks noChangeAspect="1" noChangeArrowheads="1"/>
          </p:cNvPicPr>
          <p:nvPr/>
        </p:nvPicPr>
        <p:blipFill>
          <a:blip r:embed="rId3" cstate="print"/>
          <a:srcRect/>
          <a:stretch>
            <a:fillRect/>
          </a:stretch>
        </p:blipFill>
        <p:spPr bwMode="auto">
          <a:xfrm>
            <a:off x="4355976" y="2907280"/>
            <a:ext cx="3744416" cy="3950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p:txBody>
          <a:bodyPr>
            <a:normAutofit/>
          </a:bodyPr>
          <a:lstStyle/>
          <a:p>
            <a:r>
              <a:rPr lang="fr-FR" dirty="0" smtClean="0"/>
              <a:t>NB SI ENS</a:t>
            </a:r>
          </a:p>
          <a:p>
            <a:pPr lvl="1"/>
            <a:r>
              <a:rPr lang="fr-FR" dirty="0" smtClean="0"/>
              <a:t>NB SI ENS permet de compter les éléments respectant plusieurs critères cumulatif :</a:t>
            </a:r>
          </a:p>
          <a:p>
            <a:pPr lvl="1"/>
            <a:r>
              <a:rPr lang="fr-FR" dirty="0" smtClean="0"/>
              <a:t>La structure est la même que pour NB SI mais il est possible de mettre plusieurs critères.</a:t>
            </a:r>
          </a:p>
          <a:p>
            <a:pPr lvl="1"/>
            <a:r>
              <a:rPr lang="fr-FR" dirty="0" smtClean="0"/>
              <a:t>=NB.SI.ENS(Plage Critère 1; Critère 1; [Plage Critère 2; Critère 2]; ….)</a:t>
            </a:r>
          </a:p>
          <a:p>
            <a:pPr lvl="1"/>
            <a:r>
              <a:rPr lang="fr-FR" dirty="0" smtClean="0"/>
              <a:t>Plage Critère N : plage sur laquelle on applique le critère N</a:t>
            </a:r>
          </a:p>
          <a:p>
            <a:pPr lvl="1"/>
            <a:r>
              <a:rPr lang="fr-FR" dirty="0" smtClean="0"/>
              <a:t>Critère N : Critère appliqué sur la plage N</a:t>
            </a:r>
          </a:p>
          <a:p>
            <a:pPr lvl="1"/>
            <a:endParaRPr lang="fr-FR" dirty="0" smtClean="0"/>
          </a:p>
          <a:p>
            <a:pPr lvl="1">
              <a:buNone/>
            </a:pPr>
            <a:endParaRPr lang="fr-FR" dirty="0" smtClean="0"/>
          </a:p>
          <a:p>
            <a:endParaRPr lang="fr-FR" dirty="0" smtClean="0"/>
          </a:p>
          <a:p>
            <a:pPr>
              <a:buNone/>
            </a:pPr>
            <a:endParaRPr lang="fr-FR" dirty="0"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SI</a:t>
            </a:r>
            <a:endParaRPr lang="fr-FR" dirty="0"/>
          </a:p>
        </p:txBody>
      </p:sp>
      <p:sp>
        <p:nvSpPr>
          <p:cNvPr id="3" name="Espace réservé du contenu 2"/>
          <p:cNvSpPr>
            <a:spLocks noGrp="1"/>
          </p:cNvSpPr>
          <p:nvPr>
            <p:ph sz="quarter" idx="1"/>
          </p:nvPr>
        </p:nvSpPr>
        <p:spPr/>
        <p:txBody>
          <a:bodyPr>
            <a:normAutofit/>
          </a:bodyPr>
          <a:lstStyle/>
          <a:p>
            <a:r>
              <a:rPr lang="fr-FR" dirty="0" smtClean="0"/>
              <a:t>NB SI ENS </a:t>
            </a:r>
          </a:p>
          <a:p>
            <a:pPr lvl="1"/>
            <a:r>
              <a:rPr lang="fr-FR" dirty="0" smtClean="0"/>
              <a:t>NB.SI.ENS sur 2 critères : Nombre d’hommes majeurs</a:t>
            </a:r>
          </a:p>
          <a:p>
            <a:pPr lvl="1"/>
            <a:r>
              <a:rPr lang="fr-FR" dirty="0" smtClean="0"/>
              <a:t>Plage 1 : C1:C12</a:t>
            </a:r>
          </a:p>
          <a:p>
            <a:pPr lvl="1"/>
            <a:r>
              <a:rPr lang="fr-FR" dirty="0" smtClean="0"/>
              <a:t>Critère 1 : « M »</a:t>
            </a:r>
          </a:p>
          <a:p>
            <a:pPr lvl="1"/>
            <a:r>
              <a:rPr lang="fr-FR" dirty="0" smtClean="0"/>
              <a:t>Plage 2 :  B1:B12</a:t>
            </a:r>
          </a:p>
          <a:p>
            <a:pPr lvl="1"/>
            <a:r>
              <a:rPr lang="fr-FR" dirty="0" smtClean="0"/>
              <a:t>Critère 2 : « &gt;=18 »</a:t>
            </a:r>
          </a:p>
          <a:p>
            <a:pPr lvl="1"/>
            <a:endParaRPr lang="fr-FR" dirty="0" smtClean="0"/>
          </a:p>
          <a:p>
            <a:endParaRPr lang="fr-FR" dirty="0" smtClean="0"/>
          </a:p>
          <a:p>
            <a:pPr>
              <a:buNone/>
            </a:pPr>
            <a:endParaRPr lang="fr-FR" dirty="0" smtClean="0"/>
          </a:p>
        </p:txBody>
      </p:sp>
      <p:pic>
        <p:nvPicPr>
          <p:cNvPr id="7170" name="Picture 2"/>
          <p:cNvPicPr>
            <a:picLocks noChangeAspect="1" noChangeArrowheads="1"/>
          </p:cNvPicPr>
          <p:nvPr/>
        </p:nvPicPr>
        <p:blipFill>
          <a:blip r:embed="rId3" cstate="print"/>
          <a:srcRect/>
          <a:stretch>
            <a:fillRect/>
          </a:stretch>
        </p:blipFill>
        <p:spPr bwMode="auto">
          <a:xfrm>
            <a:off x="3851920" y="2492896"/>
            <a:ext cx="3672408" cy="4100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 SommeProd</a:t>
            </a:r>
            <a:endParaRPr lang="fr-FR" dirty="0"/>
          </a:p>
        </p:txBody>
      </p:sp>
      <p:sp>
        <p:nvSpPr>
          <p:cNvPr id="3" name="Espace réservé du contenu 2"/>
          <p:cNvSpPr>
            <a:spLocks noGrp="1"/>
          </p:cNvSpPr>
          <p:nvPr>
            <p:ph sz="quarter" idx="1"/>
          </p:nvPr>
        </p:nvSpPr>
        <p:spPr/>
        <p:txBody>
          <a:bodyPr/>
          <a:lstStyle/>
          <a:p>
            <a:r>
              <a:rPr lang="fr-FR" dirty="0" smtClean="0"/>
              <a:t>La fonction SOMMEPROD permet de faire des produits sur les différentes matrices :</a:t>
            </a:r>
          </a:p>
          <a:p>
            <a:r>
              <a:rPr lang="fr-FR" dirty="0" smtClean="0"/>
              <a:t>=SOMMEPROD(Matrice1;Matrice2;…)</a:t>
            </a:r>
          </a:p>
          <a:p>
            <a:pPr lvl="1"/>
            <a:r>
              <a:rPr lang="fr-FR" dirty="0" smtClean="0"/>
              <a:t>Sur une seule matrice : somme</a:t>
            </a:r>
          </a:p>
          <a:p>
            <a:pPr lvl="1"/>
            <a:r>
              <a:rPr lang="fr-FR" dirty="0" smtClean="0"/>
              <a:t>Exemple :</a:t>
            </a:r>
          </a:p>
          <a:p>
            <a:pPr lvl="1"/>
            <a:endParaRPr lang="fr-FR" dirty="0"/>
          </a:p>
        </p:txBody>
      </p:sp>
      <p:pic>
        <p:nvPicPr>
          <p:cNvPr id="8195" name="Picture 3"/>
          <p:cNvPicPr>
            <a:picLocks noChangeAspect="1" noChangeArrowheads="1"/>
          </p:cNvPicPr>
          <p:nvPr/>
        </p:nvPicPr>
        <p:blipFill>
          <a:blip r:embed="rId3" cstate="print"/>
          <a:srcRect/>
          <a:stretch>
            <a:fillRect/>
          </a:stretch>
        </p:blipFill>
        <p:spPr bwMode="auto">
          <a:xfrm>
            <a:off x="2555776" y="3356992"/>
            <a:ext cx="2520280" cy="2004317"/>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 SommeProd</a:t>
            </a:r>
            <a:endParaRPr lang="fr-FR" dirty="0"/>
          </a:p>
        </p:txBody>
      </p:sp>
      <p:sp>
        <p:nvSpPr>
          <p:cNvPr id="3" name="Espace réservé du contenu 2"/>
          <p:cNvSpPr>
            <a:spLocks noGrp="1"/>
          </p:cNvSpPr>
          <p:nvPr>
            <p:ph sz="quarter" idx="1"/>
          </p:nvPr>
        </p:nvSpPr>
        <p:spPr/>
        <p:txBody>
          <a:bodyPr/>
          <a:lstStyle/>
          <a:p>
            <a:r>
              <a:rPr lang="fr-FR" dirty="0" smtClean="0"/>
              <a:t>Usage avec plusieurs matrices</a:t>
            </a:r>
          </a:p>
          <a:p>
            <a:pPr lvl="1"/>
            <a:r>
              <a:rPr lang="fr-FR" dirty="0" smtClean="0"/>
              <a:t>Exemple :</a:t>
            </a:r>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r>
              <a:rPr lang="fr-FR" dirty="0" smtClean="0"/>
              <a:t>C’est bien ici l’usage le plus important de la fonction SOMME PROD puisqu’il fait des multiplication entre plusieurs matrices.</a:t>
            </a:r>
          </a:p>
          <a:p>
            <a:pPr lvl="1"/>
            <a:endParaRPr lang="fr-FR" dirty="0"/>
          </a:p>
        </p:txBody>
      </p:sp>
      <p:pic>
        <p:nvPicPr>
          <p:cNvPr id="9220" name="Picture 4"/>
          <p:cNvPicPr>
            <a:picLocks noChangeAspect="1" noChangeArrowheads="1"/>
          </p:cNvPicPr>
          <p:nvPr/>
        </p:nvPicPr>
        <p:blipFill>
          <a:blip r:embed="rId3" cstate="print"/>
          <a:srcRect/>
          <a:stretch>
            <a:fillRect/>
          </a:stretch>
        </p:blipFill>
        <p:spPr bwMode="auto">
          <a:xfrm>
            <a:off x="2843808" y="2060848"/>
            <a:ext cx="3024336" cy="2096291"/>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 SommeProd</a:t>
            </a:r>
            <a:endParaRPr lang="fr-FR" dirty="0"/>
          </a:p>
        </p:txBody>
      </p:sp>
      <p:sp>
        <p:nvSpPr>
          <p:cNvPr id="3" name="Espace réservé du contenu 2"/>
          <p:cNvSpPr>
            <a:spLocks noGrp="1"/>
          </p:cNvSpPr>
          <p:nvPr>
            <p:ph sz="quarter" idx="1"/>
          </p:nvPr>
        </p:nvSpPr>
        <p:spPr/>
        <p:txBody>
          <a:bodyPr/>
          <a:lstStyle/>
          <a:p>
            <a:r>
              <a:rPr lang="fr-FR" dirty="0" smtClean="0"/>
              <a:t>Usage avec plusieurs matrices</a:t>
            </a:r>
          </a:p>
          <a:p>
            <a:pPr lvl="1"/>
            <a:r>
              <a:rPr lang="fr-FR" dirty="0" smtClean="0"/>
              <a:t>Matrice 2*2 :</a:t>
            </a:r>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r>
              <a:rPr lang="fr-FR" dirty="0" smtClean="0"/>
              <a:t>M1L1C1*M2L1C1</a:t>
            </a:r>
          </a:p>
          <a:p>
            <a:pPr lvl="1"/>
            <a:r>
              <a:rPr lang="fr-FR" dirty="0" smtClean="0"/>
              <a:t>M1L2C1*M2L2C1</a:t>
            </a:r>
          </a:p>
          <a:p>
            <a:pPr lvl="1"/>
            <a:r>
              <a:rPr lang="fr-FR" dirty="0" smtClean="0"/>
              <a:t>M1L1C2*M2L1C2</a:t>
            </a:r>
          </a:p>
          <a:p>
            <a:pPr lvl="1"/>
            <a:r>
              <a:rPr lang="fr-FR" dirty="0" smtClean="0"/>
              <a:t>M1L2C2*M2L2C2</a:t>
            </a:r>
          </a:p>
          <a:p>
            <a:pPr lvl="1"/>
            <a:endParaRPr lang="fr-FR" dirty="0" smtClean="0"/>
          </a:p>
          <a:p>
            <a:pPr lvl="1"/>
            <a:endParaRPr lang="fr-FR" dirty="0"/>
          </a:p>
        </p:txBody>
      </p:sp>
      <p:pic>
        <p:nvPicPr>
          <p:cNvPr id="10242" name="Picture 2"/>
          <p:cNvPicPr>
            <a:picLocks noChangeAspect="1" noChangeArrowheads="1"/>
          </p:cNvPicPr>
          <p:nvPr/>
        </p:nvPicPr>
        <p:blipFill>
          <a:blip r:embed="rId3" cstate="print"/>
          <a:srcRect/>
          <a:stretch>
            <a:fillRect/>
          </a:stretch>
        </p:blipFill>
        <p:spPr bwMode="auto">
          <a:xfrm>
            <a:off x="2339752" y="2636912"/>
            <a:ext cx="3733800" cy="14478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Index</a:t>
            </a:r>
            <a:endParaRPr lang="fr-FR" dirty="0"/>
          </a:p>
        </p:txBody>
      </p:sp>
      <p:sp>
        <p:nvSpPr>
          <p:cNvPr id="3" name="Espace réservé du contenu 2"/>
          <p:cNvSpPr>
            <a:spLocks noGrp="1"/>
          </p:cNvSpPr>
          <p:nvPr>
            <p:ph sz="quarter" idx="1"/>
          </p:nvPr>
        </p:nvSpPr>
        <p:spPr>
          <a:xfrm>
            <a:off x="457200" y="1600200"/>
            <a:ext cx="7571184" cy="4873752"/>
          </a:xfrm>
        </p:spPr>
        <p:txBody>
          <a:bodyPr>
            <a:normAutofit/>
          </a:bodyPr>
          <a:lstStyle/>
          <a:p>
            <a:r>
              <a:rPr lang="fr-FR" dirty="0" smtClean="0"/>
              <a:t>Exemple</a:t>
            </a:r>
          </a:p>
          <a:p>
            <a:pPr lvl="1"/>
            <a:endParaRPr lang="fr-FR" dirty="0" smtClean="0"/>
          </a:p>
          <a:p>
            <a:pPr lvl="1"/>
            <a:endParaRPr lang="fr-FR" dirty="0" smtClean="0"/>
          </a:p>
          <a:p>
            <a:pPr lvl="1"/>
            <a:endParaRPr lang="fr-FR" dirty="0" smtClean="0"/>
          </a:p>
          <a:p>
            <a:pPr lvl="1"/>
            <a:endParaRPr lang="fr-FR" dirty="0" smtClean="0"/>
          </a:p>
          <a:p>
            <a:endParaRPr lang="fr-FR" dirty="0" smtClean="0"/>
          </a:p>
          <a:p>
            <a:r>
              <a:rPr lang="fr-FR" dirty="0" smtClean="0"/>
              <a:t>Syntaxe : </a:t>
            </a:r>
          </a:p>
          <a:p>
            <a:pPr lvl="1"/>
            <a:r>
              <a:rPr lang="fr-FR" dirty="0" smtClean="0"/>
              <a:t>=Index(Tableau; NumLigne; NumColonne)</a:t>
            </a:r>
          </a:p>
          <a:p>
            <a:pPr lvl="1"/>
            <a:r>
              <a:rPr lang="fr-FR" dirty="0" smtClean="0"/>
              <a:t>=Index(A1:C4;2;3) renvoi 24 (position C2)</a:t>
            </a:r>
          </a:p>
        </p:txBody>
      </p:sp>
      <p:pic>
        <p:nvPicPr>
          <p:cNvPr id="3074" name="Picture 2"/>
          <p:cNvPicPr>
            <a:picLocks noChangeAspect="1" noChangeArrowheads="1"/>
          </p:cNvPicPr>
          <p:nvPr/>
        </p:nvPicPr>
        <p:blipFill>
          <a:blip r:embed="rId3" cstate="print"/>
          <a:srcRect/>
          <a:stretch>
            <a:fillRect/>
          </a:stretch>
        </p:blipFill>
        <p:spPr bwMode="auto">
          <a:xfrm>
            <a:off x="2411760" y="1484784"/>
            <a:ext cx="5400600" cy="22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 SommeProd</a:t>
            </a:r>
            <a:endParaRPr lang="fr-FR" dirty="0"/>
          </a:p>
        </p:txBody>
      </p:sp>
      <p:sp>
        <p:nvSpPr>
          <p:cNvPr id="3" name="Espace réservé du contenu 2"/>
          <p:cNvSpPr>
            <a:spLocks noGrp="1"/>
          </p:cNvSpPr>
          <p:nvPr>
            <p:ph sz="quarter" idx="1"/>
          </p:nvPr>
        </p:nvSpPr>
        <p:spPr/>
        <p:txBody>
          <a:bodyPr/>
          <a:lstStyle/>
          <a:p>
            <a:r>
              <a:rPr lang="fr-FR" dirty="0" smtClean="0"/>
              <a:t>Usage avec plusieurs matrices (3 matrices)</a:t>
            </a:r>
          </a:p>
          <a:p>
            <a:pPr lvl="1"/>
            <a:r>
              <a:rPr lang="fr-FR" dirty="0" smtClean="0"/>
              <a:t>Matrice 2*2 :</a:t>
            </a:r>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r>
              <a:rPr lang="fr-FR" dirty="0" smtClean="0"/>
              <a:t>M1L1C1*M2L1C1*M3L1C1</a:t>
            </a:r>
          </a:p>
          <a:p>
            <a:pPr lvl="1"/>
            <a:r>
              <a:rPr lang="fr-FR" dirty="0" smtClean="0"/>
              <a:t>M1L2C1*M2L2C1*M3L2C1</a:t>
            </a:r>
          </a:p>
          <a:p>
            <a:pPr lvl="1"/>
            <a:r>
              <a:rPr lang="fr-FR" dirty="0" smtClean="0"/>
              <a:t>M1L1C2*M2L1C2*M3L1C2</a:t>
            </a:r>
          </a:p>
          <a:p>
            <a:pPr lvl="1"/>
            <a:r>
              <a:rPr lang="fr-FR" dirty="0" smtClean="0"/>
              <a:t>M1L2C2*M2L2C2*M3L2C2</a:t>
            </a:r>
          </a:p>
          <a:p>
            <a:pPr lvl="1"/>
            <a:endParaRPr lang="fr-FR" dirty="0" smtClean="0"/>
          </a:p>
          <a:p>
            <a:pPr lvl="1"/>
            <a:endParaRPr lang="fr-FR" dirty="0"/>
          </a:p>
        </p:txBody>
      </p:sp>
      <p:pic>
        <p:nvPicPr>
          <p:cNvPr id="11266" name="Picture 2"/>
          <p:cNvPicPr>
            <a:picLocks noChangeAspect="1" noChangeArrowheads="1"/>
          </p:cNvPicPr>
          <p:nvPr/>
        </p:nvPicPr>
        <p:blipFill>
          <a:blip r:embed="rId3" cstate="print"/>
          <a:srcRect/>
          <a:stretch>
            <a:fillRect/>
          </a:stretch>
        </p:blipFill>
        <p:spPr bwMode="auto">
          <a:xfrm>
            <a:off x="683568" y="2564904"/>
            <a:ext cx="5905500" cy="1219200"/>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a:t>
            </a:r>
            <a:endParaRPr lang="fr-FR" dirty="0"/>
          </a:p>
        </p:txBody>
      </p:sp>
      <p:sp>
        <p:nvSpPr>
          <p:cNvPr id="3" name="Espace réservé du contenu 2"/>
          <p:cNvSpPr>
            <a:spLocks noGrp="1"/>
          </p:cNvSpPr>
          <p:nvPr>
            <p:ph sz="quarter" idx="1"/>
          </p:nvPr>
        </p:nvSpPr>
        <p:spPr/>
        <p:txBody>
          <a:bodyPr>
            <a:normAutofit/>
          </a:bodyPr>
          <a:lstStyle/>
          <a:p>
            <a:r>
              <a:rPr lang="fr-FR" dirty="0" smtClean="0"/>
              <a:t>Exercice 11</a:t>
            </a:r>
          </a:p>
          <a:p>
            <a:endParaRPr lang="fr-FR" dirty="0" smtClean="0"/>
          </a:p>
          <a:p>
            <a:r>
              <a:rPr lang="fr-FR" dirty="0" smtClean="0"/>
              <a:t>Exercice 12</a:t>
            </a:r>
          </a:p>
          <a:p>
            <a:endParaRPr lang="fr-FR" dirty="0" smtClean="0"/>
          </a:p>
          <a:p>
            <a:r>
              <a:rPr lang="fr-FR" dirty="0" smtClean="0"/>
              <a:t>Exercice 13</a:t>
            </a:r>
          </a:p>
          <a:p>
            <a:endParaRPr lang="fr-FR" dirty="0" smtClean="0"/>
          </a:p>
          <a:p>
            <a:r>
              <a:rPr lang="fr-FR" dirty="0" smtClean="0"/>
              <a:t>Exercice 14</a:t>
            </a:r>
          </a:p>
          <a:p>
            <a:endParaRPr lang="fr-FR" dirty="0" smtClean="0"/>
          </a:p>
          <a:p>
            <a:r>
              <a:rPr lang="fr-FR" dirty="0" smtClean="0"/>
              <a:t>Exercice 15</a:t>
            </a:r>
          </a:p>
        </p:txBody>
      </p:sp>
      <p:graphicFrame>
        <p:nvGraphicFramePr>
          <p:cNvPr id="4" name="Objet 3"/>
          <p:cNvGraphicFramePr>
            <a:graphicFrameLocks noChangeAspect="1"/>
          </p:cNvGraphicFramePr>
          <p:nvPr>
            <p:extLst>
              <p:ext uri="{D42A27DB-BD31-4B8C-83A1-F6EECF244321}">
                <p14:modId xmlns:p14="http://schemas.microsoft.com/office/powerpoint/2010/main" val="2337973791"/>
              </p:ext>
            </p:extLst>
          </p:nvPr>
        </p:nvGraphicFramePr>
        <p:xfrm>
          <a:off x="2821763" y="1285860"/>
          <a:ext cx="1296000" cy="899269"/>
        </p:xfrm>
        <a:graphic>
          <a:graphicData uri="http://schemas.openxmlformats.org/presentationml/2006/ole">
            <mc:AlternateContent xmlns:mc="http://schemas.openxmlformats.org/markup-compatibility/2006">
              <mc:Choice xmlns:v="urn:schemas-microsoft-com:vml" Requires="v">
                <p:oleObj spid="_x0000_s313530" name="Feuille de calcul" showAsIcon="1" r:id="rId4" imgW="914400" imgH="771480" progId="Excel.Sheet.8">
                  <p:embed/>
                </p:oleObj>
              </mc:Choice>
              <mc:Fallback>
                <p:oleObj name="Feuille de calcul" showAsIcon="1" r:id="rId4" imgW="914400" imgH="771480" progId="Excel.Sheet.8">
                  <p:embed/>
                  <p:pic>
                    <p:nvPicPr>
                      <p:cNvPr id="0" name="Picture 31"/>
                      <p:cNvPicPr>
                        <a:picLocks noChangeAspect="1" noChangeArrowheads="1"/>
                      </p:cNvPicPr>
                      <p:nvPr/>
                    </p:nvPicPr>
                    <p:blipFill>
                      <a:blip r:embed="rId5"/>
                      <a:srcRect/>
                      <a:stretch>
                        <a:fillRect/>
                      </a:stretch>
                    </p:blipFill>
                    <p:spPr bwMode="auto">
                      <a:xfrm>
                        <a:off x="2821763" y="1285860"/>
                        <a:ext cx="1296000" cy="899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t 4"/>
          <p:cNvGraphicFramePr>
            <a:graphicFrameLocks noChangeAspect="1"/>
          </p:cNvGraphicFramePr>
          <p:nvPr>
            <p:extLst>
              <p:ext uri="{D42A27DB-BD31-4B8C-83A1-F6EECF244321}">
                <p14:modId xmlns:p14="http://schemas.microsoft.com/office/powerpoint/2010/main" val="2073714650"/>
              </p:ext>
            </p:extLst>
          </p:nvPr>
        </p:nvGraphicFramePr>
        <p:xfrm>
          <a:off x="2821763" y="4607727"/>
          <a:ext cx="1296000" cy="899269"/>
        </p:xfrm>
        <a:graphic>
          <a:graphicData uri="http://schemas.openxmlformats.org/presentationml/2006/ole">
            <mc:AlternateContent xmlns:mc="http://schemas.openxmlformats.org/markup-compatibility/2006">
              <mc:Choice xmlns:v="urn:schemas-microsoft-com:vml" Requires="v">
                <p:oleObj spid="_x0000_s313531" name="Feuille de calcul" showAsIcon="1" r:id="rId6" imgW="914400" imgH="771480" progId="Excel.Sheet.8">
                  <p:embed/>
                </p:oleObj>
              </mc:Choice>
              <mc:Fallback>
                <p:oleObj name="Feuille de calcul" showAsIcon="1" r:id="rId6" imgW="914400" imgH="771480" progId="Excel.Sheet.8">
                  <p:embed/>
                  <p:pic>
                    <p:nvPicPr>
                      <p:cNvPr id="0" name="Picture 32"/>
                      <p:cNvPicPr>
                        <a:picLocks noChangeAspect="1" noChangeArrowheads="1"/>
                      </p:cNvPicPr>
                      <p:nvPr/>
                    </p:nvPicPr>
                    <p:blipFill>
                      <a:blip r:embed="rId7"/>
                      <a:srcRect/>
                      <a:stretch>
                        <a:fillRect/>
                      </a:stretch>
                    </p:blipFill>
                    <p:spPr bwMode="auto">
                      <a:xfrm>
                        <a:off x="2821763" y="4607727"/>
                        <a:ext cx="1296000" cy="899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t 5"/>
          <p:cNvGraphicFramePr>
            <a:graphicFrameLocks noChangeAspect="1"/>
          </p:cNvGraphicFramePr>
          <p:nvPr>
            <p:extLst>
              <p:ext uri="{D42A27DB-BD31-4B8C-83A1-F6EECF244321}">
                <p14:modId xmlns:p14="http://schemas.microsoft.com/office/powerpoint/2010/main" val="3916089526"/>
              </p:ext>
            </p:extLst>
          </p:nvPr>
        </p:nvGraphicFramePr>
        <p:xfrm>
          <a:off x="2821763" y="5715016"/>
          <a:ext cx="1296000" cy="899269"/>
        </p:xfrm>
        <a:graphic>
          <a:graphicData uri="http://schemas.openxmlformats.org/presentationml/2006/ole">
            <mc:AlternateContent xmlns:mc="http://schemas.openxmlformats.org/markup-compatibility/2006">
              <mc:Choice xmlns:v="urn:schemas-microsoft-com:vml" Requires="v">
                <p:oleObj spid="_x0000_s313532" name="Feuille de calcul" showAsIcon="1" r:id="rId8" imgW="914400" imgH="771480" progId="Excel.Sheet.8">
                  <p:embed/>
                </p:oleObj>
              </mc:Choice>
              <mc:Fallback>
                <p:oleObj name="Feuille de calcul" showAsIcon="1" r:id="rId8" imgW="914400" imgH="771480" progId="Excel.Sheet.8">
                  <p:embed/>
                  <p:pic>
                    <p:nvPicPr>
                      <p:cNvPr id="0" name="Picture 33"/>
                      <p:cNvPicPr>
                        <a:picLocks noChangeAspect="1" noChangeArrowheads="1"/>
                      </p:cNvPicPr>
                      <p:nvPr/>
                    </p:nvPicPr>
                    <p:blipFill>
                      <a:blip r:embed="rId9"/>
                      <a:srcRect/>
                      <a:stretch>
                        <a:fillRect/>
                      </a:stretch>
                    </p:blipFill>
                    <p:spPr bwMode="auto">
                      <a:xfrm>
                        <a:off x="2821763" y="5715016"/>
                        <a:ext cx="1296000" cy="899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t 6"/>
          <p:cNvGraphicFramePr>
            <a:graphicFrameLocks noChangeAspect="1"/>
          </p:cNvGraphicFramePr>
          <p:nvPr>
            <p:extLst>
              <p:ext uri="{D42A27DB-BD31-4B8C-83A1-F6EECF244321}">
                <p14:modId xmlns:p14="http://schemas.microsoft.com/office/powerpoint/2010/main" val="153520076"/>
              </p:ext>
            </p:extLst>
          </p:nvPr>
        </p:nvGraphicFramePr>
        <p:xfrm>
          <a:off x="2821763" y="2393149"/>
          <a:ext cx="1296000" cy="899269"/>
        </p:xfrm>
        <a:graphic>
          <a:graphicData uri="http://schemas.openxmlformats.org/presentationml/2006/ole">
            <mc:AlternateContent xmlns:mc="http://schemas.openxmlformats.org/markup-compatibility/2006">
              <mc:Choice xmlns:v="urn:schemas-microsoft-com:vml" Requires="v">
                <p:oleObj spid="_x0000_s313533" name="Feuille de calcul" showAsIcon="1" r:id="rId10" imgW="914400" imgH="771480" progId="Excel.Sheet.8">
                  <p:embed/>
                </p:oleObj>
              </mc:Choice>
              <mc:Fallback>
                <p:oleObj name="Feuille de calcul" showAsIcon="1" r:id="rId10" imgW="914400" imgH="771480" progId="Excel.Sheet.8">
                  <p:embed/>
                  <p:pic>
                    <p:nvPicPr>
                      <p:cNvPr id="0" name="Picture 34"/>
                      <p:cNvPicPr>
                        <a:picLocks noChangeAspect="1" noChangeArrowheads="1"/>
                      </p:cNvPicPr>
                      <p:nvPr/>
                    </p:nvPicPr>
                    <p:blipFill>
                      <a:blip r:embed="rId11"/>
                      <a:srcRect/>
                      <a:stretch>
                        <a:fillRect/>
                      </a:stretch>
                    </p:blipFill>
                    <p:spPr bwMode="auto">
                      <a:xfrm>
                        <a:off x="2821763" y="2393149"/>
                        <a:ext cx="1296000" cy="899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t 7"/>
          <p:cNvGraphicFramePr>
            <a:graphicFrameLocks noChangeAspect="1"/>
          </p:cNvGraphicFramePr>
          <p:nvPr>
            <p:extLst>
              <p:ext uri="{D42A27DB-BD31-4B8C-83A1-F6EECF244321}">
                <p14:modId xmlns:p14="http://schemas.microsoft.com/office/powerpoint/2010/main" val="1621974263"/>
              </p:ext>
            </p:extLst>
          </p:nvPr>
        </p:nvGraphicFramePr>
        <p:xfrm>
          <a:off x="2821763" y="3500438"/>
          <a:ext cx="1296000" cy="899269"/>
        </p:xfrm>
        <a:graphic>
          <a:graphicData uri="http://schemas.openxmlformats.org/presentationml/2006/ole">
            <mc:AlternateContent xmlns:mc="http://schemas.openxmlformats.org/markup-compatibility/2006">
              <mc:Choice xmlns:v="urn:schemas-microsoft-com:vml" Requires="v">
                <p:oleObj spid="_x0000_s313534" name="Feuille de calcul" showAsIcon="1" r:id="rId12" imgW="914400" imgH="771480" progId="Excel.Sheet.8">
                  <p:embed/>
                </p:oleObj>
              </mc:Choice>
              <mc:Fallback>
                <p:oleObj name="Feuille de calcul" showAsIcon="1" r:id="rId12" imgW="914400" imgH="771480" progId="Excel.Sheet.8">
                  <p:embed/>
                  <p:pic>
                    <p:nvPicPr>
                      <p:cNvPr id="0" name="Picture 35"/>
                      <p:cNvPicPr>
                        <a:picLocks noChangeAspect="1" noChangeArrowheads="1"/>
                      </p:cNvPicPr>
                      <p:nvPr/>
                    </p:nvPicPr>
                    <p:blipFill>
                      <a:blip r:embed="rId13"/>
                      <a:srcRect/>
                      <a:stretch>
                        <a:fillRect/>
                      </a:stretch>
                    </p:blipFill>
                    <p:spPr bwMode="auto">
                      <a:xfrm>
                        <a:off x="2821763" y="3500438"/>
                        <a:ext cx="1296000" cy="899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lstStyle/>
          <a:p>
            <a:r>
              <a:rPr lang="fr-FR" dirty="0" smtClean="0"/>
              <a:t>Qu’est ce que V.B.A</a:t>
            </a:r>
          </a:p>
          <a:p>
            <a:pPr lvl="1"/>
            <a:r>
              <a:rPr lang="fr-FR" dirty="0" smtClean="0"/>
              <a:t>Visual Basic for Application</a:t>
            </a:r>
          </a:p>
          <a:p>
            <a:pPr lvl="1"/>
            <a:r>
              <a:rPr lang="fr-FR" dirty="0" smtClean="0"/>
              <a:t>Langage de programmation pour Excel basé sur le langage BASIC</a:t>
            </a:r>
          </a:p>
          <a:p>
            <a:pPr lvl="1"/>
            <a:r>
              <a:rPr lang="fr-FR" dirty="0" smtClean="0"/>
              <a:t>Permet d’effectuer des opérations sur Excel auquel le tableur ne peut pas répondre.</a:t>
            </a:r>
          </a:p>
          <a:p>
            <a:pPr lvl="1"/>
            <a:r>
              <a:rPr lang="fr-FR" dirty="0" smtClean="0"/>
              <a:t>Permet de créer des fonctions Excel, des formulaires et des traitements complet</a:t>
            </a:r>
          </a:p>
          <a:p>
            <a:pPr lvl="1"/>
            <a:r>
              <a:rPr lang="fr-FR" dirty="0" smtClean="0"/>
              <a:t>Référence web : </a:t>
            </a:r>
            <a:r>
              <a:rPr lang="fr-FR" dirty="0" smtClean="0">
                <a:hlinkClick r:id="rId3"/>
              </a:rPr>
              <a:t>http://www.vbfrance.com/</a:t>
            </a:r>
            <a:r>
              <a:rPr lang="fr-FR" dirty="0" smtClean="0"/>
              <a:t> (un conseil, créez un compte)</a:t>
            </a:r>
          </a:p>
          <a:p>
            <a:pPr lvl="1"/>
            <a:r>
              <a:rPr lang="fr-FR" dirty="0" smtClean="0"/>
              <a:t>Format de fichier XLS (Excel 2003) XSLM (Excel 2007)</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a:xfrm>
            <a:off x="457200" y="1600200"/>
            <a:ext cx="7571184" cy="4873752"/>
          </a:xfrm>
        </p:spPr>
        <p:txBody>
          <a:bodyPr/>
          <a:lstStyle/>
          <a:p>
            <a:r>
              <a:rPr lang="fr-FR" dirty="0" smtClean="0"/>
              <a:t>Etape 1 : enregistrer une macro </a:t>
            </a:r>
          </a:p>
          <a:p>
            <a:pPr lvl="1"/>
            <a:r>
              <a:rPr lang="fr-FR" dirty="0" smtClean="0"/>
              <a:t>Enregistrer une macro permet d’enregistrer une ou plusieurs actions. </a:t>
            </a:r>
          </a:p>
          <a:p>
            <a:pPr lvl="1"/>
            <a:r>
              <a:rPr lang="fr-FR" dirty="0" smtClean="0"/>
              <a:t>Ces actions seront enregistrées dans une procédure.</a:t>
            </a:r>
          </a:p>
          <a:p>
            <a:pPr lvl="1"/>
            <a:r>
              <a:rPr lang="fr-FR" dirty="0" smtClean="0"/>
              <a:t>Les procédures sont accessibles dans l’application via :</a:t>
            </a:r>
          </a:p>
          <a:p>
            <a:pPr lvl="2"/>
            <a:r>
              <a:rPr lang="fr-FR" dirty="0" smtClean="0"/>
              <a:t>L’onglet « Développeur »</a:t>
            </a:r>
          </a:p>
          <a:p>
            <a:pPr lvl="2"/>
            <a:r>
              <a:rPr lang="fr-FR" dirty="0" smtClean="0"/>
              <a:t>Un bouton crée (onglet développeur )</a:t>
            </a:r>
          </a:p>
          <a:p>
            <a:pPr lvl="2"/>
            <a:r>
              <a:rPr lang="fr-FR" dirty="0" smtClean="0"/>
              <a:t>Le Visual Basic Editor (VBE) accessible avec ALT+F11</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lstStyle/>
          <a:p>
            <a:r>
              <a:rPr lang="fr-FR" dirty="0" smtClean="0"/>
              <a:t>Etape 1 : enregistrer une macro </a:t>
            </a:r>
          </a:p>
          <a:p>
            <a:pPr lvl="1"/>
            <a:r>
              <a:rPr lang="fr-FR" dirty="0" smtClean="0"/>
              <a:t>Créer une feuille vierge</a:t>
            </a:r>
          </a:p>
          <a:p>
            <a:pPr lvl="1"/>
            <a:r>
              <a:rPr lang="fr-FR" dirty="0" smtClean="0"/>
              <a:t>Dans l’onglet « Développeur », créer un bouton</a:t>
            </a:r>
          </a:p>
          <a:p>
            <a:pPr lvl="1"/>
            <a:r>
              <a:rPr lang="fr-FR" dirty="0" smtClean="0"/>
              <a:t>Allez dans « Développeur &gt; Enregistrer une macro »</a:t>
            </a:r>
          </a:p>
          <a:p>
            <a:pPr lvl="1"/>
            <a:endParaRPr lang="fr-FR" dirty="0" smtClean="0"/>
          </a:p>
        </p:txBody>
      </p:sp>
      <p:pic>
        <p:nvPicPr>
          <p:cNvPr id="19459" name="Picture 3"/>
          <p:cNvPicPr>
            <a:picLocks noChangeAspect="1" noChangeArrowheads="1"/>
          </p:cNvPicPr>
          <p:nvPr/>
        </p:nvPicPr>
        <p:blipFill>
          <a:blip r:embed="rId3" cstate="print"/>
          <a:srcRect/>
          <a:stretch>
            <a:fillRect/>
          </a:stretch>
        </p:blipFill>
        <p:spPr bwMode="auto">
          <a:xfrm>
            <a:off x="2987824" y="3284984"/>
            <a:ext cx="3314700" cy="2657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lstStyle/>
          <a:p>
            <a:r>
              <a:rPr lang="fr-FR" dirty="0" smtClean="0"/>
              <a:t>Etape 1 : enregistrer une macro </a:t>
            </a:r>
          </a:p>
          <a:p>
            <a:pPr lvl="1"/>
            <a:r>
              <a:rPr lang="fr-FR" dirty="0" smtClean="0"/>
              <a:t>Remplir la cellule A2 de la feuille 1 avec 5</a:t>
            </a:r>
          </a:p>
          <a:p>
            <a:pPr lvl="1"/>
            <a:r>
              <a:rPr lang="fr-FR" dirty="0" smtClean="0"/>
              <a:t>Remplir la cellule A3 de la feuille 1 avec 6</a:t>
            </a:r>
          </a:p>
          <a:p>
            <a:pPr lvl="1"/>
            <a:r>
              <a:rPr lang="fr-FR" dirty="0" smtClean="0"/>
              <a:t>Remplir la cellule A1 de la feuille 1 avec =SOMME(A2:A3)</a:t>
            </a:r>
          </a:p>
          <a:p>
            <a:pPr lvl="1"/>
            <a:r>
              <a:rPr lang="fr-FR" dirty="0" smtClean="0"/>
              <a:t>Arrêter l’enregistrement dans l’onglet développeur.</a:t>
            </a:r>
          </a:p>
          <a:p>
            <a:pPr lvl="1"/>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lstStyle/>
          <a:p>
            <a:r>
              <a:rPr lang="fr-FR" dirty="0" smtClean="0"/>
              <a:t>Etape 1: enregistrer une macro</a:t>
            </a:r>
          </a:p>
          <a:p>
            <a:pPr lvl="1"/>
            <a:r>
              <a:rPr lang="fr-FR" dirty="0" smtClean="0"/>
              <a:t>La macro est générée dans l’éditeur Visual Basic dans un Module.</a:t>
            </a:r>
          </a:p>
          <a:p>
            <a:pPr lvl="2"/>
            <a:r>
              <a:rPr lang="fr-FR" dirty="0" smtClean="0"/>
              <a:t>Le module permet de stocker du code Visual Basic</a:t>
            </a:r>
          </a:p>
          <a:p>
            <a:pPr lvl="1"/>
            <a:r>
              <a:rPr lang="fr-FR" dirty="0" smtClean="0"/>
              <a:t>Clic droit sur le bouton puis « Affecter une macro »</a:t>
            </a:r>
          </a:p>
          <a:p>
            <a:pPr lvl="1">
              <a:buNone/>
            </a:pPr>
            <a:endParaRPr lang="fr-FR" dirty="0" smtClean="0"/>
          </a:p>
          <a:p>
            <a:pPr lvl="1"/>
            <a:endParaRPr lang="fr-FR" dirty="0" smtClean="0"/>
          </a:p>
          <a:p>
            <a:pPr lvl="1"/>
            <a:endParaRPr lang="fr-FR" dirty="0" smtClean="0"/>
          </a:p>
        </p:txBody>
      </p:sp>
      <p:pic>
        <p:nvPicPr>
          <p:cNvPr id="20482" name="Picture 2"/>
          <p:cNvPicPr>
            <a:picLocks noChangeAspect="1" noChangeArrowheads="1"/>
          </p:cNvPicPr>
          <p:nvPr/>
        </p:nvPicPr>
        <p:blipFill>
          <a:blip r:embed="rId3" cstate="print"/>
          <a:srcRect/>
          <a:stretch>
            <a:fillRect/>
          </a:stretch>
        </p:blipFill>
        <p:spPr bwMode="auto">
          <a:xfrm>
            <a:off x="2627784" y="3717032"/>
            <a:ext cx="3457575" cy="204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lstStyle/>
          <a:p>
            <a:r>
              <a:rPr lang="fr-FR" dirty="0" smtClean="0"/>
              <a:t>Etape 1: enregistrer une macro</a:t>
            </a:r>
          </a:p>
          <a:p>
            <a:pPr lvl="1"/>
            <a:r>
              <a:rPr lang="fr-FR" dirty="0" smtClean="0"/>
              <a:t>Affecter la macro </a:t>
            </a:r>
            <a:r>
              <a:rPr lang="fr-FR" smtClean="0"/>
              <a:t>nouvellement créée </a:t>
            </a:r>
            <a:r>
              <a:rPr lang="fr-FR" dirty="0" smtClean="0"/>
              <a:t>à ce bouton</a:t>
            </a:r>
          </a:p>
          <a:p>
            <a:pPr lvl="1"/>
            <a:r>
              <a:rPr lang="fr-FR" dirty="0" smtClean="0"/>
              <a:t>Effacer les données saisies durant l’enregistrement</a:t>
            </a:r>
          </a:p>
          <a:p>
            <a:pPr lvl="1"/>
            <a:r>
              <a:rPr lang="fr-FR" dirty="0" smtClean="0"/>
              <a:t>Puis faites un clic sur le bouton…</a:t>
            </a:r>
          </a:p>
          <a:p>
            <a:pPr lvl="1"/>
            <a:endParaRPr lang="fr-FR" dirty="0" smtClean="0"/>
          </a:p>
          <a:p>
            <a:pPr lvl="1">
              <a:buNone/>
            </a:pPr>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lstStyle/>
          <a:p>
            <a:r>
              <a:rPr lang="fr-FR" dirty="0" smtClean="0"/>
              <a:t>Etape 1: enregistrer une macro</a:t>
            </a:r>
          </a:p>
          <a:p>
            <a:pPr lvl="1"/>
            <a:r>
              <a:rPr lang="fr-FR" dirty="0" smtClean="0"/>
              <a:t>Cette logique est intéressante :</a:t>
            </a:r>
          </a:p>
          <a:p>
            <a:pPr lvl="2"/>
            <a:r>
              <a:rPr lang="fr-FR" dirty="0" smtClean="0"/>
              <a:t>Création rapide de code</a:t>
            </a:r>
          </a:p>
          <a:p>
            <a:pPr lvl="2"/>
            <a:r>
              <a:rPr lang="fr-FR" dirty="0" smtClean="0"/>
              <a:t>Permet de créer du code (Analysable dans VBE&gt;Module1)</a:t>
            </a:r>
          </a:p>
          <a:p>
            <a:pPr lvl="2"/>
            <a:r>
              <a:rPr lang="fr-FR" dirty="0" smtClean="0"/>
              <a:t>Reproduire facilement des actions courantes</a:t>
            </a:r>
          </a:p>
          <a:p>
            <a:pPr lvl="2"/>
            <a:r>
              <a:rPr lang="fr-FR" dirty="0" smtClean="0"/>
              <a:t>Macro modifiable</a:t>
            </a:r>
          </a:p>
          <a:p>
            <a:pPr lvl="1"/>
            <a:endParaRPr lang="fr-FR" dirty="0" smtClean="0"/>
          </a:p>
          <a:p>
            <a:pPr lvl="1">
              <a:buNone/>
            </a:pPr>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lstStyle/>
          <a:p>
            <a:r>
              <a:rPr lang="fr-FR" dirty="0" smtClean="0"/>
              <a:t>Etape 2 : concept V.B.A</a:t>
            </a:r>
          </a:p>
          <a:p>
            <a:pPr lvl="1"/>
            <a:r>
              <a:rPr lang="fr-FR" dirty="0" smtClean="0"/>
              <a:t>Fonction</a:t>
            </a:r>
          </a:p>
          <a:p>
            <a:pPr lvl="2"/>
            <a:r>
              <a:rPr lang="fr-FR" dirty="0" smtClean="0"/>
              <a:t>Fonction Excel contenant ou non des arguments et renvoyant une valeur</a:t>
            </a:r>
          </a:p>
          <a:p>
            <a:pPr lvl="2"/>
            <a:r>
              <a:rPr lang="fr-FR" dirty="0" smtClean="0"/>
              <a:t>Utilisable via Excel comme n’importe qu’elle fonction déjà existante</a:t>
            </a:r>
          </a:p>
          <a:p>
            <a:pPr lvl="2">
              <a:buNone/>
            </a:pPr>
            <a:r>
              <a:rPr lang="fr-FR" dirty="0" smtClean="0"/>
              <a:t>Début : Function NomFonction (argument)</a:t>
            </a:r>
          </a:p>
          <a:p>
            <a:pPr lvl="2">
              <a:buNone/>
            </a:pPr>
            <a:r>
              <a:rPr lang="fr-FR" dirty="0" smtClean="0"/>
              <a:t>Fin : End Function</a:t>
            </a:r>
          </a:p>
          <a:p>
            <a:pPr lvl="1"/>
            <a:endParaRPr lang="fr-FR" dirty="0" smtClean="0"/>
          </a:p>
          <a:p>
            <a:pPr lvl="1">
              <a:buNone/>
            </a:pPr>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Gauche / Droite</a:t>
            </a:r>
            <a:endParaRPr lang="fr-FR" dirty="0"/>
          </a:p>
        </p:txBody>
      </p:sp>
      <p:sp>
        <p:nvSpPr>
          <p:cNvPr id="3" name="Espace réservé du contenu 2"/>
          <p:cNvSpPr>
            <a:spLocks noGrp="1"/>
          </p:cNvSpPr>
          <p:nvPr>
            <p:ph sz="quarter" idx="1"/>
          </p:nvPr>
        </p:nvSpPr>
        <p:spPr>
          <a:xfrm>
            <a:off x="457200" y="1628800"/>
            <a:ext cx="7859216" cy="4873752"/>
          </a:xfrm>
        </p:spPr>
        <p:txBody>
          <a:bodyPr>
            <a:normAutofit lnSpcReduction="10000"/>
          </a:bodyPr>
          <a:lstStyle/>
          <a:p>
            <a:r>
              <a:rPr lang="fr-FR" dirty="0" smtClean="0"/>
              <a:t>Les fonctions « Gauche » et « Droite » permettent de récupérer sur un </a:t>
            </a:r>
            <a:r>
              <a:rPr lang="fr-FR" u="sng" dirty="0" smtClean="0"/>
              <a:t>champ,</a:t>
            </a:r>
            <a:r>
              <a:rPr lang="fr-FR" dirty="0" smtClean="0"/>
              <a:t> un </a:t>
            </a:r>
            <a:r>
              <a:rPr lang="fr-FR" u="sng" dirty="0" smtClean="0"/>
              <a:t>nombre de caractères </a:t>
            </a:r>
            <a:r>
              <a:rPr lang="fr-FR" dirty="0" smtClean="0"/>
              <a:t>définis à partir de la </a:t>
            </a:r>
            <a:r>
              <a:rPr lang="fr-FR" u="sng" dirty="0" smtClean="0"/>
              <a:t>gauche / droite.</a:t>
            </a:r>
          </a:p>
          <a:p>
            <a:r>
              <a:rPr lang="fr-FR" dirty="0" smtClean="0"/>
              <a:t>Les arguments de ces formules sont :</a:t>
            </a:r>
          </a:p>
          <a:p>
            <a:pPr lvl="1"/>
            <a:r>
              <a:rPr lang="fr-FR" dirty="0" smtClean="0"/>
              <a:t>Champ</a:t>
            </a:r>
          </a:p>
          <a:p>
            <a:pPr lvl="1"/>
            <a:r>
              <a:rPr lang="fr-FR" dirty="0" smtClean="0"/>
              <a:t>Nombre de caractères renvoyés</a:t>
            </a:r>
          </a:p>
          <a:p>
            <a:r>
              <a:rPr lang="fr-FR" dirty="0" smtClean="0"/>
              <a:t>Syntaxe :</a:t>
            </a:r>
          </a:p>
          <a:p>
            <a:pPr lvl="1"/>
            <a:r>
              <a:rPr lang="fr-FR" dirty="0" smtClean="0"/>
              <a:t>=Gauche(Champ;NbCaractères)</a:t>
            </a:r>
          </a:p>
          <a:p>
            <a:pPr lvl="1"/>
            <a:r>
              <a:rPr lang="fr-FR" dirty="0" smtClean="0"/>
              <a:t>=Gauche(«Master2»;4) renvoi « Mast »</a:t>
            </a:r>
          </a:p>
          <a:p>
            <a:pPr lvl="1"/>
            <a:r>
              <a:rPr lang="fr-FR" dirty="0" smtClean="0"/>
              <a:t>=Droite(Champ;NbCaractères)</a:t>
            </a:r>
          </a:p>
          <a:p>
            <a:pPr lvl="1"/>
            <a:r>
              <a:rPr lang="fr-FR" dirty="0" smtClean="0"/>
              <a:t>=Droite(«Master2»;4) renvoi « ter2 »  </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lstStyle/>
          <a:p>
            <a:r>
              <a:rPr lang="fr-FR" dirty="0" smtClean="0"/>
              <a:t>Etape 2 : concept V.B.A</a:t>
            </a:r>
          </a:p>
          <a:p>
            <a:pPr lvl="1"/>
            <a:r>
              <a:rPr lang="fr-FR" dirty="0" smtClean="0"/>
              <a:t>Procédure</a:t>
            </a:r>
          </a:p>
          <a:p>
            <a:pPr lvl="2"/>
            <a:r>
              <a:rPr lang="fr-FR" dirty="0" smtClean="0"/>
              <a:t>Exécution d’une somme d’actions pour Excel ou pour un formulaire.</a:t>
            </a:r>
          </a:p>
          <a:p>
            <a:pPr lvl="2"/>
            <a:r>
              <a:rPr lang="fr-FR" dirty="0" smtClean="0"/>
              <a:t>Une procédure est contenu dans un Module.</a:t>
            </a:r>
          </a:p>
          <a:p>
            <a:pPr lvl="2">
              <a:buNone/>
            </a:pPr>
            <a:r>
              <a:rPr lang="fr-FR" dirty="0" smtClean="0"/>
              <a:t>Début : Sub NomProcédure (variable associée)</a:t>
            </a:r>
          </a:p>
          <a:p>
            <a:pPr lvl="2">
              <a:buNone/>
            </a:pPr>
            <a:r>
              <a:rPr lang="fr-FR" dirty="0" smtClean="0"/>
              <a:t>Fin : End Sub</a:t>
            </a:r>
          </a:p>
          <a:p>
            <a:pPr lvl="2"/>
            <a:endParaRPr lang="fr-FR" dirty="0" smtClean="0"/>
          </a:p>
          <a:p>
            <a:pPr lvl="1"/>
            <a:endParaRPr lang="fr-FR" dirty="0" smtClean="0"/>
          </a:p>
          <a:p>
            <a:pPr lvl="1">
              <a:buNone/>
            </a:pPr>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normAutofit/>
          </a:bodyPr>
          <a:lstStyle/>
          <a:p>
            <a:r>
              <a:rPr lang="fr-FR" dirty="0" smtClean="0"/>
              <a:t>Etape 2 : concept V.B.A</a:t>
            </a:r>
          </a:p>
          <a:p>
            <a:pPr lvl="1"/>
            <a:r>
              <a:rPr lang="fr-FR" dirty="0" smtClean="0"/>
              <a:t>Objet : un classeur, une feuille Excel, un formulaire, une ligne, une cellules… sont des objets.</a:t>
            </a:r>
          </a:p>
          <a:p>
            <a:pPr lvl="1"/>
            <a:endParaRPr lang="fr-FR" dirty="0" smtClean="0"/>
          </a:p>
          <a:p>
            <a:pPr lvl="1">
              <a:buNone/>
            </a:pPr>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normAutofit/>
          </a:bodyPr>
          <a:lstStyle/>
          <a:p>
            <a:r>
              <a:rPr lang="fr-FR" dirty="0" smtClean="0"/>
              <a:t>Etape 2 : concept V.B.A</a:t>
            </a:r>
          </a:p>
          <a:p>
            <a:pPr lvl="1"/>
            <a:r>
              <a:rPr lang="fr-FR" dirty="0" smtClean="0"/>
              <a:t>Collection : groupe d’objets semblables traités comme s’ils en étaient un seul.</a:t>
            </a:r>
          </a:p>
          <a:p>
            <a:pPr lvl="2"/>
            <a:r>
              <a:rPr lang="fr-FR" dirty="0" smtClean="0"/>
              <a:t>Ex : pour faire référence à une feuille en particulier.</a:t>
            </a:r>
          </a:p>
          <a:p>
            <a:pPr lvl="2"/>
            <a:r>
              <a:rPr lang="fr-FR" dirty="0" smtClean="0"/>
              <a:t>Sheets(« Feuille1 »)</a:t>
            </a:r>
          </a:p>
          <a:p>
            <a:pPr lvl="1"/>
            <a:endParaRPr lang="fr-FR" dirty="0" smtClean="0"/>
          </a:p>
          <a:p>
            <a:pPr lvl="1">
              <a:buNone/>
            </a:pPr>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normAutofit/>
          </a:bodyPr>
          <a:lstStyle/>
          <a:p>
            <a:r>
              <a:rPr lang="fr-FR" dirty="0" smtClean="0"/>
              <a:t>Etape 2 : concept V.B.A</a:t>
            </a:r>
          </a:p>
          <a:p>
            <a:pPr lvl="1"/>
            <a:r>
              <a:rPr lang="fr-FR" dirty="0" smtClean="0"/>
              <a:t>Méthode : action qui peut être effectuée par un objet.</a:t>
            </a:r>
          </a:p>
          <a:p>
            <a:pPr lvl="1"/>
            <a:r>
              <a:rPr lang="fr-FR" dirty="0" smtClean="0"/>
              <a:t>Ex : un classeur peut être ouvert ou fermé</a:t>
            </a:r>
          </a:p>
          <a:p>
            <a:pPr lvl="1"/>
            <a:r>
              <a:rPr lang="fr-FR" dirty="0" err="1" smtClean="0"/>
              <a:t>Workbooks</a:t>
            </a:r>
            <a:r>
              <a:rPr lang="fr-FR" dirty="0" smtClean="0"/>
              <a:t> (« Classeurs.xls").Close</a:t>
            </a:r>
          </a:p>
          <a:p>
            <a:pPr lvl="2"/>
            <a:r>
              <a:rPr lang="fr-FR" dirty="0" smtClean="0"/>
              <a:t>Exemple : Close, Show, </a:t>
            </a:r>
            <a:r>
              <a:rPr lang="fr-FR" dirty="0" err="1" smtClean="0"/>
              <a:t>Hide</a:t>
            </a:r>
            <a:r>
              <a:rPr lang="fr-FR" dirty="0" smtClean="0"/>
              <a:t>, </a:t>
            </a:r>
            <a:r>
              <a:rPr lang="fr-FR" dirty="0" err="1" smtClean="0"/>
              <a:t>Add</a:t>
            </a:r>
            <a:r>
              <a:rPr lang="fr-FR" dirty="0" smtClean="0"/>
              <a:t>, </a:t>
            </a:r>
            <a:r>
              <a:rPr lang="fr-FR" dirty="0" err="1" smtClean="0"/>
              <a:t>Remove</a:t>
            </a:r>
            <a:r>
              <a:rPr lang="fr-FR" dirty="0" smtClean="0"/>
              <a:t>, </a:t>
            </a:r>
            <a:r>
              <a:rPr lang="fr-FR" dirty="0" err="1" smtClean="0"/>
              <a:t>Clear</a:t>
            </a:r>
            <a:endParaRPr lang="fr-FR" dirty="0" smtClean="0"/>
          </a:p>
          <a:p>
            <a:pPr lvl="2"/>
            <a:endParaRPr lang="fr-FR" dirty="0" smtClean="0"/>
          </a:p>
          <a:p>
            <a:pPr lvl="1"/>
            <a:endParaRPr lang="fr-FR" dirty="0" smtClean="0"/>
          </a:p>
          <a:p>
            <a:pPr lvl="1">
              <a:buNone/>
            </a:pPr>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normAutofit/>
          </a:bodyPr>
          <a:lstStyle/>
          <a:p>
            <a:r>
              <a:rPr lang="fr-FR" dirty="0" smtClean="0"/>
              <a:t>Etape 2 : concept V.B.A</a:t>
            </a:r>
          </a:p>
          <a:p>
            <a:pPr lvl="1"/>
            <a:r>
              <a:rPr lang="fr-FR" dirty="0" smtClean="0"/>
              <a:t>Propriétés : élément descriptif d’un objet. Caractéristiques de l’objet</a:t>
            </a:r>
          </a:p>
          <a:p>
            <a:pPr lvl="1"/>
            <a:r>
              <a:rPr lang="fr-FR" dirty="0" smtClean="0"/>
              <a:t>Exemple : cellule</a:t>
            </a:r>
          </a:p>
          <a:p>
            <a:pPr lvl="1"/>
            <a:r>
              <a:rPr lang="fr-FR" dirty="0" smtClean="0"/>
              <a:t>Propriétés :</a:t>
            </a:r>
          </a:p>
          <a:p>
            <a:pPr lvl="2"/>
            <a:r>
              <a:rPr lang="fr-FR" dirty="0" smtClean="0"/>
              <a:t>Value =&gt; </a:t>
            </a:r>
            <a:r>
              <a:rPr lang="fr-FR" dirty="0" err="1" smtClean="0"/>
              <a:t>Cells</a:t>
            </a:r>
            <a:r>
              <a:rPr lang="fr-FR" dirty="0" smtClean="0"/>
              <a:t>(1,1).value = « Exemple »</a:t>
            </a:r>
          </a:p>
          <a:p>
            <a:pPr lvl="2"/>
            <a:r>
              <a:rPr lang="fr-FR" dirty="0" smtClean="0"/>
              <a:t>Formule=&gt;</a:t>
            </a:r>
            <a:r>
              <a:rPr lang="fr-FR" dirty="0" err="1" smtClean="0"/>
              <a:t>Cells</a:t>
            </a:r>
            <a:r>
              <a:rPr lang="fr-FR" dirty="0" smtClean="0"/>
              <a:t>(1,1).formula= « =SUM(A2:A3) »</a:t>
            </a:r>
          </a:p>
          <a:p>
            <a:pPr lvl="2"/>
            <a:r>
              <a:rPr lang="fr-FR" dirty="0" smtClean="0"/>
              <a:t>Couleur=&gt;</a:t>
            </a:r>
            <a:r>
              <a:rPr lang="fr-FR" dirty="0" err="1" smtClean="0"/>
              <a:t>Cells</a:t>
            </a:r>
            <a:r>
              <a:rPr lang="fr-FR" dirty="0" smtClean="0"/>
              <a:t>(1,1).</a:t>
            </a:r>
            <a:r>
              <a:rPr lang="fr-FR" dirty="0" err="1" smtClean="0"/>
              <a:t>Font.Color</a:t>
            </a:r>
            <a:r>
              <a:rPr lang="fr-FR" dirty="0" smtClean="0"/>
              <a:t> = -16776961 (rouge)</a:t>
            </a:r>
          </a:p>
          <a:p>
            <a:pPr lvl="1"/>
            <a:endParaRPr lang="fr-FR" dirty="0" smtClean="0"/>
          </a:p>
          <a:p>
            <a:pPr lvl="1">
              <a:buNone/>
            </a:pPr>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normAutofit/>
          </a:bodyPr>
          <a:lstStyle/>
          <a:p>
            <a:r>
              <a:rPr lang="fr-FR" dirty="0" smtClean="0"/>
              <a:t>Etape 3 : Créer un formulaire</a:t>
            </a:r>
          </a:p>
          <a:p>
            <a:pPr lvl="1"/>
            <a:r>
              <a:rPr lang="fr-FR" dirty="0" smtClean="0"/>
              <a:t>Feuille 1, cellule B1 : écrire votre âge</a:t>
            </a:r>
          </a:p>
          <a:p>
            <a:pPr lvl="1"/>
            <a:r>
              <a:rPr lang="fr-FR" dirty="0" smtClean="0"/>
              <a:t>Faites Alt+F11 =&gt; Accéder à l’éditeur VBE</a:t>
            </a:r>
          </a:p>
          <a:p>
            <a:pPr lvl="1"/>
            <a:r>
              <a:rPr lang="fr-FR" dirty="0" smtClean="0"/>
              <a:t>Insertion &gt; </a:t>
            </a:r>
            <a:r>
              <a:rPr lang="fr-FR" dirty="0" err="1" smtClean="0"/>
              <a:t>UserForm</a:t>
            </a:r>
            <a:endParaRPr lang="fr-FR" dirty="0" smtClean="0"/>
          </a:p>
          <a:p>
            <a:pPr lvl="2"/>
            <a:r>
              <a:rPr lang="fr-FR" dirty="0" smtClean="0"/>
              <a:t>Crée un formulaire, une page applicative</a:t>
            </a:r>
          </a:p>
          <a:p>
            <a:pPr lvl="2"/>
            <a:endParaRPr lang="fr-FR" dirty="0" smtClean="0"/>
          </a:p>
        </p:txBody>
      </p:sp>
      <p:pic>
        <p:nvPicPr>
          <p:cNvPr id="21506" name="Picture 2"/>
          <p:cNvPicPr>
            <a:picLocks noChangeAspect="1" noChangeArrowheads="1"/>
          </p:cNvPicPr>
          <p:nvPr/>
        </p:nvPicPr>
        <p:blipFill>
          <a:blip r:embed="rId3" cstate="print"/>
          <a:srcRect/>
          <a:stretch>
            <a:fillRect/>
          </a:stretch>
        </p:blipFill>
        <p:spPr bwMode="auto">
          <a:xfrm>
            <a:off x="827584" y="3531231"/>
            <a:ext cx="7128792" cy="33267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p:txBody>
          <a:bodyPr>
            <a:normAutofit/>
          </a:bodyPr>
          <a:lstStyle/>
          <a:p>
            <a:r>
              <a:rPr lang="fr-FR" dirty="0" smtClean="0"/>
              <a:t>Etape 3 : Créer un formulaire</a:t>
            </a:r>
          </a:p>
          <a:p>
            <a:pPr lvl="1"/>
            <a:r>
              <a:rPr lang="fr-FR" dirty="0" smtClean="0"/>
              <a:t>Via la boîte à outils, glisser-déposer les objets suivants sur le formulaire </a:t>
            </a:r>
          </a:p>
          <a:p>
            <a:pPr lvl="2"/>
            <a:r>
              <a:rPr lang="fr-FR" dirty="0" smtClean="0"/>
              <a:t>Un intitulé (Label)</a:t>
            </a:r>
          </a:p>
          <a:p>
            <a:pPr lvl="2"/>
            <a:r>
              <a:rPr lang="fr-FR" dirty="0" smtClean="0"/>
              <a:t>Une zone de texte (</a:t>
            </a:r>
            <a:r>
              <a:rPr lang="fr-FR" dirty="0" err="1" smtClean="0"/>
              <a:t>Textbox</a:t>
            </a:r>
            <a:r>
              <a:rPr lang="fr-FR" dirty="0" smtClean="0"/>
              <a:t>)</a:t>
            </a:r>
          </a:p>
          <a:p>
            <a:pPr lvl="2"/>
            <a:r>
              <a:rPr lang="fr-FR" dirty="0" smtClean="0"/>
              <a:t>Un bouton (</a:t>
            </a:r>
            <a:r>
              <a:rPr lang="fr-FR" dirty="0" err="1" smtClean="0"/>
              <a:t>Button</a:t>
            </a:r>
            <a:r>
              <a:rPr lang="fr-FR" dirty="0" smtClean="0"/>
              <a:t>)</a:t>
            </a:r>
          </a:p>
          <a:p>
            <a:pPr lvl="2"/>
            <a:endParaRPr lang="fr-FR" dirty="0" smtClean="0"/>
          </a:p>
          <a:p>
            <a:pPr lvl="1"/>
            <a:endParaRPr lang="fr-FR" dirty="0" smtClean="0"/>
          </a:p>
          <a:p>
            <a:pPr lvl="2"/>
            <a:endParaRPr lang="fr-FR" dirty="0" smtClean="0"/>
          </a:p>
        </p:txBody>
      </p:sp>
      <p:pic>
        <p:nvPicPr>
          <p:cNvPr id="22531" name="Picture 3"/>
          <p:cNvPicPr>
            <a:picLocks noChangeAspect="1" noChangeArrowheads="1"/>
          </p:cNvPicPr>
          <p:nvPr/>
        </p:nvPicPr>
        <p:blipFill>
          <a:blip r:embed="rId3" cstate="print"/>
          <a:srcRect/>
          <a:stretch>
            <a:fillRect/>
          </a:stretch>
        </p:blipFill>
        <p:spPr bwMode="auto">
          <a:xfrm>
            <a:off x="2195736" y="3933056"/>
            <a:ext cx="4629150" cy="2524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a:xfrm>
            <a:off x="457200" y="1600200"/>
            <a:ext cx="5050904" cy="4873752"/>
          </a:xfrm>
        </p:spPr>
        <p:txBody>
          <a:bodyPr>
            <a:normAutofit/>
          </a:bodyPr>
          <a:lstStyle/>
          <a:p>
            <a:r>
              <a:rPr lang="fr-FR" dirty="0" smtClean="0"/>
              <a:t>Etape 3 : Créer un formulaire</a:t>
            </a:r>
          </a:p>
          <a:p>
            <a:pPr lvl="1"/>
            <a:r>
              <a:rPr lang="fr-FR" dirty="0" smtClean="0"/>
              <a:t>Changer les propriétés des objets</a:t>
            </a:r>
          </a:p>
          <a:p>
            <a:pPr lvl="2"/>
            <a:r>
              <a:rPr lang="fr-FR" dirty="0" err="1" smtClean="0"/>
              <a:t>Caption</a:t>
            </a:r>
            <a:r>
              <a:rPr lang="fr-FR" dirty="0" smtClean="0"/>
              <a:t> du « Label 1 » devient « Ecrivez votre prénom dans la zone de texte ci-dessous »</a:t>
            </a:r>
          </a:p>
          <a:p>
            <a:pPr lvl="2"/>
            <a:r>
              <a:rPr lang="fr-FR" dirty="0" err="1" smtClean="0"/>
              <a:t>Text</a:t>
            </a:r>
            <a:r>
              <a:rPr lang="fr-FR" dirty="0" smtClean="0"/>
              <a:t> du « Textbox1 » devient « Tapez le texte ici »</a:t>
            </a:r>
          </a:p>
          <a:p>
            <a:pPr lvl="2"/>
            <a:r>
              <a:rPr lang="fr-FR" dirty="0" err="1" smtClean="0"/>
              <a:t>Caption</a:t>
            </a:r>
            <a:r>
              <a:rPr lang="fr-FR" dirty="0" smtClean="0"/>
              <a:t> du « CommandButton1 » devient « Afficher ».</a:t>
            </a:r>
          </a:p>
          <a:p>
            <a:pPr lvl="2"/>
            <a:r>
              <a:rPr lang="fr-FR" dirty="0" smtClean="0"/>
              <a:t>(Faire apparaître la fenêtre de propriété, soit clic droit sur un objet &gt; propriétés, soit Affichage &gt; fenêtre propriété.)</a:t>
            </a:r>
          </a:p>
          <a:p>
            <a:pPr lvl="1"/>
            <a:endParaRPr lang="fr-FR" dirty="0" smtClean="0"/>
          </a:p>
          <a:p>
            <a:pPr lvl="2"/>
            <a:endParaRPr lang="fr-FR" dirty="0" smtClean="0"/>
          </a:p>
        </p:txBody>
      </p:sp>
      <p:pic>
        <p:nvPicPr>
          <p:cNvPr id="23554" name="Picture 2"/>
          <p:cNvPicPr>
            <a:picLocks noChangeAspect="1" noChangeArrowheads="1"/>
          </p:cNvPicPr>
          <p:nvPr/>
        </p:nvPicPr>
        <p:blipFill>
          <a:blip r:embed="rId3" cstate="print"/>
          <a:srcRect/>
          <a:stretch>
            <a:fillRect/>
          </a:stretch>
        </p:blipFill>
        <p:spPr bwMode="auto">
          <a:xfrm>
            <a:off x="5940152" y="980728"/>
            <a:ext cx="2733675" cy="5019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a:xfrm>
            <a:off x="0" y="1600200"/>
            <a:ext cx="3059832" cy="4873752"/>
          </a:xfrm>
        </p:spPr>
        <p:txBody>
          <a:bodyPr>
            <a:normAutofit/>
          </a:bodyPr>
          <a:lstStyle/>
          <a:p>
            <a:r>
              <a:rPr lang="fr-FR" dirty="0" smtClean="0"/>
              <a:t>Etape 3 : Créer un formulaire</a:t>
            </a:r>
          </a:p>
          <a:p>
            <a:pPr lvl="1"/>
            <a:r>
              <a:rPr lang="fr-FR" dirty="0" smtClean="0"/>
              <a:t>Ca ressemble normalement à ça.</a:t>
            </a:r>
          </a:p>
          <a:p>
            <a:pPr lvl="1"/>
            <a:endParaRPr lang="fr-FR" dirty="0" smtClean="0"/>
          </a:p>
          <a:p>
            <a:pPr lvl="2"/>
            <a:endParaRPr lang="fr-FR" dirty="0" smtClean="0"/>
          </a:p>
        </p:txBody>
      </p:sp>
      <p:pic>
        <p:nvPicPr>
          <p:cNvPr id="24578" name="Picture 2"/>
          <p:cNvPicPr>
            <a:picLocks noChangeAspect="1" noChangeArrowheads="1"/>
          </p:cNvPicPr>
          <p:nvPr/>
        </p:nvPicPr>
        <p:blipFill>
          <a:blip r:embed="rId3" cstate="print"/>
          <a:srcRect/>
          <a:stretch>
            <a:fillRect/>
          </a:stretch>
        </p:blipFill>
        <p:spPr bwMode="auto">
          <a:xfrm>
            <a:off x="3024361" y="1619399"/>
            <a:ext cx="6119639" cy="52386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a:xfrm>
            <a:off x="457200" y="1600200"/>
            <a:ext cx="8147248" cy="4873752"/>
          </a:xfrm>
        </p:spPr>
        <p:txBody>
          <a:bodyPr>
            <a:normAutofit/>
          </a:bodyPr>
          <a:lstStyle/>
          <a:p>
            <a:r>
              <a:rPr lang="fr-FR" dirty="0" smtClean="0"/>
              <a:t>Etape 3 : Créer un formulaire</a:t>
            </a:r>
          </a:p>
          <a:p>
            <a:pPr lvl="1"/>
            <a:r>
              <a:rPr lang="fr-FR" dirty="0" smtClean="0"/>
              <a:t>Clic droit sur le bouton puis clic sur « Code » puis écrire le texte suivant</a:t>
            </a:r>
          </a:p>
          <a:p>
            <a:pPr lvl="1"/>
            <a:endParaRPr lang="fr-FR" dirty="0" smtClean="0"/>
          </a:p>
          <a:p>
            <a:pPr lvl="2"/>
            <a:endParaRPr lang="fr-FR" dirty="0" smtClean="0"/>
          </a:p>
        </p:txBody>
      </p:sp>
      <p:pic>
        <p:nvPicPr>
          <p:cNvPr id="25603" name="Picture 3"/>
          <p:cNvPicPr>
            <a:picLocks noChangeAspect="1" noChangeArrowheads="1"/>
          </p:cNvPicPr>
          <p:nvPr/>
        </p:nvPicPr>
        <p:blipFill>
          <a:blip r:embed="rId3" cstate="print"/>
          <a:srcRect/>
          <a:stretch>
            <a:fillRect/>
          </a:stretch>
        </p:blipFill>
        <p:spPr bwMode="auto">
          <a:xfrm>
            <a:off x="251520" y="2996952"/>
            <a:ext cx="8439150" cy="140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Gauche / Droite</a:t>
            </a:r>
            <a:endParaRPr lang="fr-FR" dirty="0"/>
          </a:p>
        </p:txBody>
      </p:sp>
      <p:sp>
        <p:nvSpPr>
          <p:cNvPr id="3" name="Espace réservé du contenu 2"/>
          <p:cNvSpPr>
            <a:spLocks noGrp="1"/>
          </p:cNvSpPr>
          <p:nvPr>
            <p:ph sz="quarter" idx="1"/>
          </p:nvPr>
        </p:nvSpPr>
        <p:spPr>
          <a:xfrm>
            <a:off x="457200" y="1628800"/>
            <a:ext cx="7859216" cy="4873752"/>
          </a:xfrm>
        </p:spPr>
        <p:txBody>
          <a:bodyPr/>
          <a:lstStyle/>
          <a:p>
            <a:r>
              <a:rPr lang="fr-FR" dirty="0" smtClean="0"/>
              <a:t>Exemple</a:t>
            </a:r>
          </a:p>
          <a:p>
            <a:pPr lvl="1"/>
            <a:r>
              <a:rPr lang="fr-FR" dirty="0" smtClean="0"/>
              <a:t>Matricule = M + 4 premières lettres du nom + Année Promo + Année de naissance sur 2 caractères.</a:t>
            </a:r>
          </a:p>
        </p:txBody>
      </p:sp>
      <p:pic>
        <p:nvPicPr>
          <p:cNvPr id="4099" name="Picture 3"/>
          <p:cNvPicPr>
            <a:picLocks noChangeAspect="1" noChangeArrowheads="1"/>
          </p:cNvPicPr>
          <p:nvPr/>
        </p:nvPicPr>
        <p:blipFill>
          <a:blip r:embed="rId3" cstate="print"/>
          <a:srcRect/>
          <a:stretch>
            <a:fillRect/>
          </a:stretch>
        </p:blipFill>
        <p:spPr bwMode="auto">
          <a:xfrm>
            <a:off x="827584" y="2852936"/>
            <a:ext cx="7208837" cy="2686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V.B.A - Introduction</a:t>
            </a:r>
            <a:endParaRPr lang="fr-FR" dirty="0"/>
          </a:p>
        </p:txBody>
      </p:sp>
      <p:sp>
        <p:nvSpPr>
          <p:cNvPr id="3" name="Espace réservé du contenu 2"/>
          <p:cNvSpPr>
            <a:spLocks noGrp="1"/>
          </p:cNvSpPr>
          <p:nvPr>
            <p:ph sz="quarter" idx="1"/>
          </p:nvPr>
        </p:nvSpPr>
        <p:spPr>
          <a:xfrm>
            <a:off x="457200" y="1600200"/>
            <a:ext cx="8147248" cy="4873752"/>
          </a:xfrm>
        </p:spPr>
        <p:txBody>
          <a:bodyPr>
            <a:normAutofit/>
          </a:bodyPr>
          <a:lstStyle/>
          <a:p>
            <a:r>
              <a:rPr lang="fr-FR" dirty="0" smtClean="0"/>
              <a:t>Etape 3 : Créer un formulaire</a:t>
            </a:r>
          </a:p>
          <a:p>
            <a:pPr lvl="1"/>
            <a:r>
              <a:rPr lang="fr-FR" dirty="0" smtClean="0"/>
              <a:t>Terminer l’action en cliquant sur le bouton du VBE</a:t>
            </a:r>
          </a:p>
          <a:p>
            <a:pPr lvl="1"/>
            <a:endParaRPr lang="fr-FR" dirty="0" smtClean="0"/>
          </a:p>
          <a:p>
            <a:pPr lvl="2"/>
            <a:endParaRPr lang="fr-FR" dirty="0" smtClean="0"/>
          </a:p>
          <a:p>
            <a:pPr lvl="2"/>
            <a:endParaRPr lang="fr-FR" dirty="0" smtClean="0"/>
          </a:p>
          <a:p>
            <a:pPr lvl="2"/>
            <a:r>
              <a:rPr lang="fr-FR" dirty="0" smtClean="0"/>
              <a:t>Ou appuyer sur F5</a:t>
            </a:r>
          </a:p>
        </p:txBody>
      </p:sp>
      <p:pic>
        <p:nvPicPr>
          <p:cNvPr id="26627" name="Picture 3"/>
          <p:cNvPicPr>
            <a:picLocks noChangeAspect="1" noChangeArrowheads="1"/>
          </p:cNvPicPr>
          <p:nvPr/>
        </p:nvPicPr>
        <p:blipFill>
          <a:blip r:embed="rId3" cstate="print"/>
          <a:srcRect/>
          <a:stretch>
            <a:fillRect/>
          </a:stretch>
        </p:blipFill>
        <p:spPr bwMode="auto">
          <a:xfrm>
            <a:off x="1259631" y="2492896"/>
            <a:ext cx="2563485" cy="720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Travaux diriges</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Objectif</a:t>
            </a:r>
          </a:p>
          <a:p>
            <a:pPr lvl="1"/>
            <a:r>
              <a:rPr lang="fr-FR" dirty="0" smtClean="0"/>
              <a:t>Le cours d’aujourd’hui va nous permettre de réaliser un mini Logiciel en balayant les fonctionnalités VBA.</a:t>
            </a:r>
          </a:p>
          <a:p>
            <a:pPr lvl="1"/>
            <a:r>
              <a:rPr lang="fr-FR" dirty="0" smtClean="0"/>
              <a:t>Au fil de l’eau, nous étudierons les différentes notions de cours.</a:t>
            </a:r>
          </a:p>
          <a:p>
            <a:r>
              <a:rPr lang="fr-FR" dirty="0" smtClean="0"/>
              <a:t>Logiciel </a:t>
            </a:r>
          </a:p>
          <a:p>
            <a:pPr lvl="1"/>
            <a:r>
              <a:rPr lang="fr-FR" dirty="0" smtClean="0"/>
              <a:t>Logiciel de facturation pour l’entreprise « LCG – Logiciel de Contrôle de Gestion. »</a:t>
            </a:r>
          </a:p>
          <a:p>
            <a:pPr lvl="1"/>
            <a:r>
              <a:rPr lang="fr-FR" dirty="0" smtClean="0"/>
              <a:t>Gestion des ventes</a:t>
            </a:r>
          </a:p>
          <a:p>
            <a:pPr lvl="1"/>
            <a:r>
              <a:rPr lang="fr-FR" dirty="0" smtClean="0"/>
              <a:t>Ajout de stock</a:t>
            </a:r>
          </a:p>
          <a:p>
            <a:pPr lvl="1"/>
            <a:r>
              <a:rPr lang="fr-FR" dirty="0" smtClean="0"/>
              <a:t>Calcul des salaires</a:t>
            </a:r>
          </a:p>
          <a:p>
            <a:pPr lvl="1">
              <a:buNone/>
            </a:pPr>
            <a:endParaRPr lang="fr-FR"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Travaux diriges</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Présentation du fichier Excel (Elèves)</a:t>
            </a:r>
          </a:p>
          <a:p>
            <a:pPr lvl="1"/>
            <a:r>
              <a:rPr lang="fr-FR" dirty="0" smtClean="0"/>
              <a:t>Feuille Client : recense la liste des clients (éditable sur Excel) </a:t>
            </a:r>
          </a:p>
          <a:p>
            <a:pPr lvl="1"/>
            <a:r>
              <a:rPr lang="fr-FR" dirty="0" smtClean="0"/>
              <a:t>Feuille Employé : recense les employés avec leur salaire brut et leur variable</a:t>
            </a:r>
          </a:p>
          <a:p>
            <a:pPr lvl="1"/>
            <a:r>
              <a:rPr lang="fr-FR" dirty="0" smtClean="0"/>
              <a:t>Feuille Stock : liste les produits avec la quantité et le Coût Moyen d’achat et le prix de ventes</a:t>
            </a:r>
          </a:p>
          <a:p>
            <a:pPr lvl="1"/>
            <a:r>
              <a:rPr lang="fr-FR" dirty="0" smtClean="0"/>
              <a:t>Feuilles Ventes : liste les ventes réalisées par la société LCG.</a:t>
            </a:r>
          </a:p>
          <a:p>
            <a:pPr lvl="1">
              <a:buNone/>
            </a:pPr>
            <a:r>
              <a:rPr lang="fr-FR" dirty="0" smtClean="0"/>
              <a:t> </a:t>
            </a:r>
            <a:endParaRPr lang="fr-FR"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Travaux diriges</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Autres fonctionnalités</a:t>
            </a:r>
          </a:p>
          <a:p>
            <a:pPr lvl="1"/>
            <a:r>
              <a:rPr lang="fr-FR" dirty="0" smtClean="0"/>
              <a:t>Ajouter des produits au stock</a:t>
            </a:r>
          </a:p>
          <a:p>
            <a:pPr lvl="2"/>
            <a:r>
              <a:rPr lang="fr-FR" dirty="0" smtClean="0"/>
              <a:t>Ajouter un produit au stock avec une quantité et un prix d’achat </a:t>
            </a:r>
          </a:p>
          <a:p>
            <a:pPr lvl="2"/>
            <a:r>
              <a:rPr lang="fr-FR" dirty="0" smtClean="0"/>
              <a:t>Par conséquent le CMUP se mettra à jour automatiquement.</a:t>
            </a:r>
          </a:p>
          <a:p>
            <a:pPr lvl="1"/>
            <a:r>
              <a:rPr lang="fr-FR" dirty="0" smtClean="0"/>
              <a:t>Calculer le salaire des employés</a:t>
            </a:r>
          </a:p>
          <a:p>
            <a:pPr lvl="2"/>
            <a:r>
              <a:rPr lang="fr-FR" dirty="0" smtClean="0"/>
              <a:t>Créer une fonction sur l’application qui affiche le salaire des employés</a:t>
            </a:r>
          </a:p>
          <a:p>
            <a:pPr lvl="2"/>
            <a:r>
              <a:rPr lang="fr-FR" dirty="0" smtClean="0"/>
              <a:t>Le salaire est égal à :</a:t>
            </a:r>
          </a:p>
          <a:p>
            <a:pPr lvl="3"/>
            <a:r>
              <a:rPr lang="fr-FR" dirty="0" smtClean="0"/>
              <a:t>Fixe Brut – Charges (20 % du brut)  + Variable (% * CA / Employé)</a:t>
            </a:r>
          </a:p>
          <a:p>
            <a:pPr lvl="1">
              <a:buNone/>
            </a:pPr>
            <a:endParaRPr lang="fr-FR"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Travaux diriges</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Fonctionnalités à créer</a:t>
            </a:r>
          </a:p>
          <a:p>
            <a:pPr lvl="1"/>
            <a:r>
              <a:rPr lang="fr-FR" dirty="0" smtClean="0"/>
              <a:t>Formulaire pour créer des commandes</a:t>
            </a:r>
          </a:p>
          <a:p>
            <a:pPr lvl="2"/>
            <a:r>
              <a:rPr lang="fr-FR" dirty="0" smtClean="0"/>
              <a:t>Identifier le commercial qui fait la vente</a:t>
            </a:r>
          </a:p>
          <a:p>
            <a:pPr lvl="2"/>
            <a:r>
              <a:rPr lang="fr-FR" dirty="0" smtClean="0"/>
              <a:t>Identifier le client</a:t>
            </a:r>
          </a:p>
          <a:p>
            <a:pPr lvl="2"/>
            <a:r>
              <a:rPr lang="fr-FR" dirty="0" smtClean="0"/>
              <a:t>Pour chaque ligne de commande</a:t>
            </a:r>
          </a:p>
          <a:p>
            <a:pPr lvl="3"/>
            <a:r>
              <a:rPr lang="fr-FR" dirty="0" smtClean="0"/>
              <a:t>Le produit</a:t>
            </a:r>
          </a:p>
          <a:p>
            <a:pPr lvl="3"/>
            <a:r>
              <a:rPr lang="fr-FR" dirty="0" smtClean="0"/>
              <a:t>La quantité</a:t>
            </a:r>
          </a:p>
          <a:p>
            <a:pPr lvl="2"/>
            <a:r>
              <a:rPr lang="fr-FR" dirty="0" smtClean="0"/>
              <a:t>Le total HT</a:t>
            </a:r>
          </a:p>
          <a:p>
            <a:pPr lvl="2"/>
            <a:r>
              <a:rPr lang="fr-FR" dirty="0" smtClean="0"/>
              <a:t>La possibilité de créer une remise</a:t>
            </a:r>
          </a:p>
          <a:p>
            <a:pPr lvl="2"/>
            <a:r>
              <a:rPr lang="fr-FR" dirty="0" smtClean="0"/>
              <a:t>Le total TTC</a:t>
            </a:r>
          </a:p>
          <a:p>
            <a:pPr lvl="1">
              <a:buNone/>
            </a:pPr>
            <a:r>
              <a:rPr lang="fr-FR" dirty="0" smtClean="0"/>
              <a:t> =&gt; Mets à jour les feuilles Excel</a:t>
            </a:r>
          </a:p>
          <a:p>
            <a:pPr lvl="1">
              <a:buNone/>
            </a:pPr>
            <a:endParaRPr lang="fr-FR"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Travaux dirigés</a:t>
            </a:r>
            <a:endParaRPr lang="fr-FR" dirty="0"/>
          </a:p>
        </p:txBody>
      </p:sp>
      <p:sp>
        <p:nvSpPr>
          <p:cNvPr id="3" name="Espace réservé du contenu 2"/>
          <p:cNvSpPr>
            <a:spLocks noGrp="1"/>
          </p:cNvSpPr>
          <p:nvPr>
            <p:ph sz="quarter" idx="1"/>
          </p:nvPr>
        </p:nvSpPr>
        <p:spPr/>
        <p:txBody>
          <a:bodyPr/>
          <a:lstStyle/>
          <a:p>
            <a:r>
              <a:rPr lang="fr-FR" dirty="0" smtClean="0"/>
              <a:t>Voici les fichiers à récupérer pour réaliser le TD</a:t>
            </a:r>
          </a:p>
          <a:p>
            <a:endParaRPr lang="fr-FR" dirty="0"/>
          </a:p>
        </p:txBody>
      </p:sp>
      <p:graphicFrame>
        <p:nvGraphicFramePr>
          <p:cNvPr id="4" name="Objet 3"/>
          <p:cNvGraphicFramePr>
            <a:graphicFrameLocks noChangeAspect="1"/>
          </p:cNvGraphicFramePr>
          <p:nvPr>
            <p:extLst>
              <p:ext uri="{D42A27DB-BD31-4B8C-83A1-F6EECF244321}">
                <p14:modId xmlns:p14="http://schemas.microsoft.com/office/powerpoint/2010/main" val="1932442165"/>
              </p:ext>
            </p:extLst>
          </p:nvPr>
        </p:nvGraphicFramePr>
        <p:xfrm>
          <a:off x="1428728" y="2643182"/>
          <a:ext cx="1100675" cy="928694"/>
        </p:xfrm>
        <a:graphic>
          <a:graphicData uri="http://schemas.openxmlformats.org/presentationml/2006/ole">
            <mc:AlternateContent xmlns:mc="http://schemas.openxmlformats.org/markup-compatibility/2006">
              <mc:Choice xmlns:v="urn:schemas-microsoft-com:vml" Requires="v">
                <p:oleObj spid="_x0000_s7242" name="Image bitmap" showAsIcon="1" r:id="rId4" imgW="914400" imgH="771480" progId="Paint.Picture">
                  <p:embed/>
                </p:oleObj>
              </mc:Choice>
              <mc:Fallback>
                <p:oleObj name="Image bitmap" showAsIcon="1" r:id="rId4" imgW="914400" imgH="771480" progId="Paint.Picture">
                  <p:embed/>
                  <p:pic>
                    <p:nvPicPr>
                      <p:cNvPr id="0" name="Picture 14"/>
                      <p:cNvPicPr>
                        <a:picLocks noChangeAspect="1" noChangeArrowheads="1"/>
                      </p:cNvPicPr>
                      <p:nvPr/>
                    </p:nvPicPr>
                    <p:blipFill>
                      <a:blip r:embed="rId5"/>
                      <a:srcRect/>
                      <a:stretch>
                        <a:fillRect/>
                      </a:stretch>
                    </p:blipFill>
                    <p:spPr bwMode="auto">
                      <a:xfrm>
                        <a:off x="1428728" y="2643182"/>
                        <a:ext cx="1100675" cy="928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t 4"/>
          <p:cNvGraphicFramePr>
            <a:graphicFrameLocks noChangeAspect="1"/>
          </p:cNvGraphicFramePr>
          <p:nvPr>
            <p:extLst>
              <p:ext uri="{D42A27DB-BD31-4B8C-83A1-F6EECF244321}">
                <p14:modId xmlns:p14="http://schemas.microsoft.com/office/powerpoint/2010/main" val="3468219889"/>
              </p:ext>
            </p:extLst>
          </p:nvPr>
        </p:nvGraphicFramePr>
        <p:xfrm>
          <a:off x="3786182" y="2643182"/>
          <a:ext cx="1219206" cy="1028705"/>
        </p:xfrm>
        <a:graphic>
          <a:graphicData uri="http://schemas.openxmlformats.org/presentationml/2006/ole">
            <mc:AlternateContent xmlns:mc="http://schemas.openxmlformats.org/markup-compatibility/2006">
              <mc:Choice xmlns:v="urn:schemas-microsoft-com:vml" Requires="v">
                <p:oleObj spid="_x0000_s7243" name="Feuille de calcul prenant en charge les macros" showAsIcon="1" r:id="rId6" imgW="914400" imgH="771480" progId="Excel.SheetMacroEnabled.12">
                  <p:embed/>
                </p:oleObj>
              </mc:Choice>
              <mc:Fallback>
                <p:oleObj name="Feuille de calcul prenant en charge les macros" showAsIcon="1" r:id="rId6" imgW="914400" imgH="771480" progId="Excel.SheetMacroEnabled.12">
                  <p:embed/>
                  <p:pic>
                    <p:nvPicPr>
                      <p:cNvPr id="0" name="Picture 15"/>
                      <p:cNvPicPr>
                        <a:picLocks noChangeAspect="1" noChangeArrowheads="1"/>
                      </p:cNvPicPr>
                      <p:nvPr/>
                    </p:nvPicPr>
                    <p:blipFill>
                      <a:blip r:embed="rId7"/>
                      <a:srcRect/>
                      <a:stretch>
                        <a:fillRect/>
                      </a:stretch>
                    </p:blipFill>
                    <p:spPr bwMode="auto">
                      <a:xfrm>
                        <a:off x="3786182" y="2643182"/>
                        <a:ext cx="1219206" cy="10287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1" y="0"/>
            <a:ext cx="9143999" cy="6858000"/>
          </a:xfrm>
          <a:prstGeom prst="rect">
            <a:avLst/>
          </a:prstGeom>
          <a:noFill/>
          <a:ln w="9525">
            <a:noFill/>
            <a:miter lim="800000"/>
            <a:headEnd/>
            <a:tailEnd/>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1" y="0"/>
            <a:ext cx="9144000" cy="6858000"/>
          </a:xfrm>
          <a:prstGeom prst="rect">
            <a:avLst/>
          </a:prstGeom>
          <a:noFill/>
          <a:ln w="9525">
            <a:noFill/>
            <a:miter lim="800000"/>
            <a:headEnd/>
            <a:tailEnd/>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Travaux diriges</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Première partie : Création de l’interface</a:t>
            </a:r>
          </a:p>
          <a:p>
            <a:r>
              <a:rPr lang="fr-FR" dirty="0" smtClean="0"/>
              <a:t>Deuxième partie : Initialisation de l’interface</a:t>
            </a:r>
          </a:p>
          <a:p>
            <a:r>
              <a:rPr lang="fr-FR" dirty="0" smtClean="0"/>
              <a:t>Troisième partie : Ajouter des lignes de facture</a:t>
            </a:r>
          </a:p>
          <a:p>
            <a:r>
              <a:rPr lang="fr-FR" dirty="0" smtClean="0"/>
              <a:t>Quatrième partie : Créer la facture</a:t>
            </a:r>
          </a:p>
          <a:p>
            <a:r>
              <a:rPr lang="fr-FR" dirty="0" smtClean="0"/>
              <a:t>Cinquième partie : Répercuter la facture sur Excel</a:t>
            </a:r>
          </a:p>
          <a:p>
            <a:r>
              <a:rPr lang="fr-FR" dirty="0" smtClean="0"/>
              <a:t>Sixième partie : Fonctionnalité « Ajout du stock »</a:t>
            </a:r>
          </a:p>
          <a:p>
            <a:r>
              <a:rPr lang="fr-FR" dirty="0" smtClean="0"/>
              <a:t>Septième partie : Calcul des salaires</a:t>
            </a:r>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sz="quarter" idx="1"/>
          </p:nvPr>
        </p:nvSpPr>
        <p:spPr>
          <a:xfrm>
            <a:off x="457200" y="1600200"/>
            <a:ext cx="8291264" cy="4873752"/>
          </a:xfrm>
        </p:spPr>
        <p:txBody>
          <a:bodyPr/>
          <a:lstStyle/>
          <a:p>
            <a:r>
              <a:rPr lang="fr-FR" dirty="0" smtClean="0"/>
              <a:t>Jean-Emmanuel CHAPARTEGUI</a:t>
            </a:r>
          </a:p>
          <a:p>
            <a:r>
              <a:rPr lang="fr-FR" dirty="0" smtClean="0"/>
              <a:t>M2 GSI 2009 – Délégué</a:t>
            </a:r>
          </a:p>
          <a:p>
            <a:r>
              <a:rPr lang="fr-FR" dirty="0" smtClean="0"/>
              <a:t>Consultant en SI depuis 5 ans</a:t>
            </a:r>
          </a:p>
          <a:p>
            <a:pPr lvl="1"/>
            <a:r>
              <a:rPr lang="fr-FR" dirty="0" smtClean="0"/>
              <a:t>Stagiaire en Business Intelligence</a:t>
            </a:r>
          </a:p>
          <a:p>
            <a:pPr lvl="1"/>
            <a:r>
              <a:rPr lang="fr-FR" dirty="0" smtClean="0"/>
              <a:t>Ingénieur en Technologie de l’Information</a:t>
            </a:r>
          </a:p>
          <a:p>
            <a:pPr lvl="1"/>
            <a:r>
              <a:rPr lang="fr-FR" dirty="0" smtClean="0"/>
              <a:t>Consultant Solutions Junior</a:t>
            </a:r>
          </a:p>
          <a:p>
            <a:pPr lvl="1"/>
            <a:r>
              <a:rPr lang="fr-FR" dirty="0" smtClean="0"/>
              <a:t>Consultant Solutions Confirmé</a:t>
            </a:r>
          </a:p>
          <a:p>
            <a:r>
              <a:rPr lang="fr-FR" u="sng" dirty="0" smtClean="0"/>
              <a:t>Question :</a:t>
            </a:r>
            <a:r>
              <a:rPr lang="fr-FR" dirty="0" smtClean="0"/>
              <a:t> </a:t>
            </a:r>
            <a:r>
              <a:rPr lang="fr-FR" dirty="0" smtClean="0">
                <a:hlinkClick r:id="rId3"/>
              </a:rPr>
              <a:t>jechapartegui.pro@gmail.com</a:t>
            </a:r>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Equiv</a:t>
            </a:r>
            <a:endParaRPr lang="fr-FR" dirty="0"/>
          </a:p>
        </p:txBody>
      </p:sp>
      <p:sp>
        <p:nvSpPr>
          <p:cNvPr id="3" name="Espace réservé du contenu 2"/>
          <p:cNvSpPr>
            <a:spLocks noGrp="1"/>
          </p:cNvSpPr>
          <p:nvPr>
            <p:ph sz="quarter" idx="1"/>
          </p:nvPr>
        </p:nvSpPr>
        <p:spPr>
          <a:xfrm>
            <a:off x="457200" y="1600200"/>
            <a:ext cx="7571184" cy="4873752"/>
          </a:xfrm>
        </p:spPr>
        <p:txBody>
          <a:bodyPr>
            <a:normAutofit/>
          </a:bodyPr>
          <a:lstStyle/>
          <a:p>
            <a:r>
              <a:rPr lang="fr-FR" dirty="0" smtClean="0"/>
              <a:t>La fonction Equiv permet de donner la position d’une </a:t>
            </a:r>
            <a:r>
              <a:rPr lang="fr-FR" u="sng" dirty="0" smtClean="0"/>
              <a:t>valeur recherchée</a:t>
            </a:r>
            <a:r>
              <a:rPr lang="fr-FR" dirty="0" smtClean="0"/>
              <a:t> dans un </a:t>
            </a:r>
            <a:r>
              <a:rPr lang="fr-FR" u="sng" dirty="0" smtClean="0"/>
              <a:t>tableau </a:t>
            </a:r>
            <a:r>
              <a:rPr lang="fr-FR" dirty="0" smtClean="0"/>
              <a:t>(1 ligne ou 1 colonne).</a:t>
            </a:r>
          </a:p>
          <a:p>
            <a:endParaRPr lang="fr-FR" dirty="0" smtClean="0"/>
          </a:p>
          <a:p>
            <a:r>
              <a:rPr lang="fr-FR" dirty="0" smtClean="0"/>
              <a:t>Arguments :</a:t>
            </a:r>
          </a:p>
          <a:p>
            <a:pPr lvl="1"/>
            <a:r>
              <a:rPr lang="fr-FR" dirty="0" smtClean="0"/>
              <a:t>Valeur recherchée = 1986</a:t>
            </a:r>
          </a:p>
          <a:p>
            <a:pPr lvl="1"/>
            <a:r>
              <a:rPr lang="fr-FR" dirty="0" smtClean="0"/>
              <a:t>Tableau = Année de naissance</a:t>
            </a:r>
          </a:p>
          <a:p>
            <a:pPr lvl="1"/>
            <a:r>
              <a:rPr lang="fr-FR" dirty="0" smtClean="0"/>
              <a:t>Valeur exacte = Oui (0)</a:t>
            </a:r>
          </a:p>
          <a:p>
            <a:pPr lvl="1">
              <a:buNone/>
            </a:pPr>
            <a:endParaRPr lang="fr-FR" dirty="0" smtClean="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Créer le formulaire</a:t>
            </a:r>
          </a:p>
          <a:p>
            <a:r>
              <a:rPr lang="fr-FR" dirty="0" smtClean="0"/>
              <a:t>Editeur VBE</a:t>
            </a:r>
          </a:p>
          <a:p>
            <a:pPr lvl="1"/>
            <a:r>
              <a:rPr lang="fr-FR" dirty="0" smtClean="0"/>
              <a:t>Explorateur d’objet (clic droit) &gt; Insertion &gt; UserForm</a:t>
            </a:r>
          </a:p>
          <a:p>
            <a:pPr lvl="1"/>
            <a:r>
              <a:rPr lang="fr-FR" dirty="0" smtClean="0"/>
              <a:t>Le nouveau formulaire se crée</a:t>
            </a:r>
            <a:endParaRPr lang="fr-FR"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6048672" cy="4873752"/>
          </a:xfrm>
        </p:spPr>
        <p:txBody>
          <a:bodyPr>
            <a:normAutofit fontScale="92500"/>
          </a:bodyPr>
          <a:lstStyle/>
          <a:p>
            <a:r>
              <a:rPr lang="fr-FR" dirty="0" smtClean="0"/>
              <a:t>Changer les propriétés du formulaire :</a:t>
            </a:r>
          </a:p>
          <a:p>
            <a:pPr lvl="1"/>
            <a:r>
              <a:rPr lang="fr-FR" dirty="0" smtClean="0"/>
              <a:t>Name (Nom) = « LCG »</a:t>
            </a:r>
          </a:p>
          <a:p>
            <a:pPr lvl="1"/>
            <a:r>
              <a:rPr lang="fr-FR" dirty="0" smtClean="0"/>
              <a:t>BackColor (Couleur de fond) = Blanc</a:t>
            </a:r>
          </a:p>
          <a:p>
            <a:pPr lvl="1"/>
            <a:r>
              <a:rPr lang="fr-FR" dirty="0" smtClean="0"/>
              <a:t>Caption (Texte qui s’affiche en haut à gauche de l’écran) : « Logiciels de LCG »</a:t>
            </a:r>
          </a:p>
          <a:p>
            <a:pPr lvl="1"/>
            <a:r>
              <a:rPr lang="fr-FR" dirty="0" smtClean="0"/>
              <a:t>Height (Hauteur : hauteur de la fenêtre) = 650 (vérifier la taille de l’écran)</a:t>
            </a:r>
          </a:p>
          <a:p>
            <a:pPr lvl="1"/>
            <a:r>
              <a:rPr lang="fr-FR" dirty="0" smtClean="0"/>
              <a:t>Widht (Largeur : largeur de la fenêtre) = 1200 (vérifier la taille de l’écran)</a:t>
            </a:r>
          </a:p>
          <a:p>
            <a:pPr lvl="1"/>
            <a:r>
              <a:rPr lang="fr-FR" dirty="0" smtClean="0"/>
              <a:t>Left (Position en gauche de la fenêtre) = 0 (0 = tout à gauche)</a:t>
            </a:r>
          </a:p>
          <a:p>
            <a:pPr lvl="1"/>
            <a:r>
              <a:rPr lang="fr-FR" dirty="0" smtClean="0"/>
              <a:t>Top (Position en haut de la fenêtre) = 0 (0 = tout en haut)</a:t>
            </a:r>
            <a:endParaRPr lang="fr-FR" dirty="0"/>
          </a:p>
        </p:txBody>
      </p:sp>
      <p:pic>
        <p:nvPicPr>
          <p:cNvPr id="4099" name="Picture 3"/>
          <p:cNvPicPr>
            <a:picLocks noChangeAspect="1" noChangeArrowheads="1"/>
          </p:cNvPicPr>
          <p:nvPr/>
        </p:nvPicPr>
        <p:blipFill>
          <a:blip r:embed="rId3" cstate="print"/>
          <a:srcRect/>
          <a:stretch>
            <a:fillRect/>
          </a:stretch>
        </p:blipFill>
        <p:spPr bwMode="auto">
          <a:xfrm>
            <a:off x="6686550" y="400050"/>
            <a:ext cx="2457450" cy="6457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6048672" cy="4873752"/>
          </a:xfrm>
        </p:spPr>
        <p:txBody>
          <a:bodyPr>
            <a:normAutofit/>
          </a:bodyPr>
          <a:lstStyle/>
          <a:p>
            <a:r>
              <a:rPr lang="fr-FR" dirty="0" smtClean="0"/>
              <a:t>Changer les propriétés du formulaire :</a:t>
            </a:r>
          </a:p>
          <a:p>
            <a:r>
              <a:rPr lang="fr-FR" dirty="0" smtClean="0"/>
              <a:t>Image</a:t>
            </a:r>
          </a:p>
          <a:p>
            <a:pPr lvl="1"/>
            <a:r>
              <a:rPr lang="fr-FR" dirty="0" smtClean="0"/>
              <a:t>Picture (Image de fond) : cliquez sur les « … » et sélectionner l’image de fond d’écran transmise</a:t>
            </a:r>
          </a:p>
          <a:p>
            <a:pPr lvl="1"/>
            <a:r>
              <a:rPr lang="fr-FR" dirty="0" smtClean="0"/>
              <a:t>Alignement : 2 – Centre</a:t>
            </a:r>
          </a:p>
          <a:p>
            <a:pPr lvl="1"/>
            <a:r>
              <a:rPr lang="fr-FR" dirty="0" smtClean="0"/>
              <a:t>Size Mode : 1 – Stretch (étiré)</a:t>
            </a:r>
          </a:p>
          <a:p>
            <a:pPr lvl="1"/>
            <a:endParaRPr lang="fr-FR" dirty="0" smtClean="0"/>
          </a:p>
        </p:txBody>
      </p:sp>
      <p:pic>
        <p:nvPicPr>
          <p:cNvPr id="4099" name="Picture 3"/>
          <p:cNvPicPr>
            <a:picLocks noChangeAspect="1" noChangeArrowheads="1"/>
          </p:cNvPicPr>
          <p:nvPr/>
        </p:nvPicPr>
        <p:blipFill>
          <a:blip r:embed="rId3" cstate="print"/>
          <a:srcRect/>
          <a:stretch>
            <a:fillRect/>
          </a:stretch>
        </p:blipFill>
        <p:spPr bwMode="auto">
          <a:xfrm>
            <a:off x="6686550" y="400050"/>
            <a:ext cx="2457450" cy="6457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0" y="0"/>
            <a:ext cx="9163050" cy="6858000"/>
          </a:xfrm>
          <a:prstGeom prst="rect">
            <a:avLst/>
          </a:prstGeom>
          <a:noFill/>
          <a:ln w="9525">
            <a:noFill/>
            <a:miter lim="800000"/>
            <a:headEnd/>
            <a:tailEnd/>
          </a:ln>
        </p:spPr>
      </p:pic>
      <p:sp>
        <p:nvSpPr>
          <p:cNvPr id="5" name="Nuage 4"/>
          <p:cNvSpPr/>
          <p:nvPr/>
        </p:nvSpPr>
        <p:spPr>
          <a:xfrm>
            <a:off x="1835696" y="2708920"/>
            <a:ext cx="5256584" cy="208823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Cliquez sur F5 et l’écran s’affichera tel quel.</a:t>
            </a:r>
            <a:endParaRPr lang="fr-FR"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Créer les objets</a:t>
            </a:r>
          </a:p>
          <a:p>
            <a:pPr lvl="1"/>
            <a:r>
              <a:rPr lang="fr-FR" dirty="0" smtClean="0"/>
              <a:t>6 boutons</a:t>
            </a:r>
          </a:p>
          <a:p>
            <a:pPr lvl="2"/>
            <a:r>
              <a:rPr lang="fr-FR" dirty="0" smtClean="0"/>
              <a:t>(suivre la disposition de la maquette)</a:t>
            </a:r>
            <a:endParaRPr lang="fr-FR" dirty="0"/>
          </a:p>
        </p:txBody>
      </p:sp>
      <p:graphicFrame>
        <p:nvGraphicFramePr>
          <p:cNvPr id="5" name="Tableau 4"/>
          <p:cNvGraphicFramePr>
            <a:graphicFrameLocks noGrp="1"/>
          </p:cNvGraphicFramePr>
          <p:nvPr/>
        </p:nvGraphicFramePr>
        <p:xfrm>
          <a:off x="899592" y="2852936"/>
          <a:ext cx="7560840" cy="3192357"/>
        </p:xfrm>
        <a:graphic>
          <a:graphicData uri="http://schemas.openxmlformats.org/drawingml/2006/table">
            <a:tbl>
              <a:tblPr firstRow="1" bandRow="1">
                <a:tableStyleId>{5C22544A-7EE6-4342-B048-85BDC9FD1C3A}</a:tableStyleId>
              </a:tblPr>
              <a:tblGrid>
                <a:gridCol w="3780420"/>
                <a:gridCol w="3780420"/>
              </a:tblGrid>
              <a:tr h="456051">
                <a:tc>
                  <a:txBody>
                    <a:bodyPr/>
                    <a:lstStyle/>
                    <a:p>
                      <a:r>
                        <a:rPr lang="fr-FR" dirty="0" smtClean="0"/>
                        <a:t>Name</a:t>
                      </a:r>
                      <a:endParaRPr lang="fr-FR" dirty="0"/>
                    </a:p>
                  </a:txBody>
                  <a:tcPr/>
                </a:tc>
                <a:tc>
                  <a:txBody>
                    <a:bodyPr/>
                    <a:lstStyle/>
                    <a:p>
                      <a:r>
                        <a:rPr lang="fr-FR" dirty="0" smtClean="0"/>
                        <a:t>Caption</a:t>
                      </a:r>
                      <a:endParaRPr lang="fr-FR" dirty="0"/>
                    </a:p>
                  </a:txBody>
                  <a:tcPr/>
                </a:tc>
              </a:tr>
              <a:tr h="456051">
                <a:tc>
                  <a:txBody>
                    <a:bodyPr/>
                    <a:lstStyle/>
                    <a:p>
                      <a:r>
                        <a:rPr lang="fr-FR" dirty="0" smtClean="0"/>
                        <a:t>AJ_LIG_COM</a:t>
                      </a:r>
                      <a:endParaRPr lang="fr-FR" dirty="0"/>
                    </a:p>
                  </a:txBody>
                  <a:tcPr/>
                </a:tc>
                <a:tc>
                  <a:txBody>
                    <a:bodyPr/>
                    <a:lstStyle/>
                    <a:p>
                      <a:r>
                        <a:rPr lang="fr-FR" dirty="0" smtClean="0"/>
                        <a:t>Ajouter une ligne à la commande</a:t>
                      </a:r>
                      <a:endParaRPr lang="fr-FR" dirty="0"/>
                    </a:p>
                  </a:txBody>
                  <a:tcPr/>
                </a:tc>
              </a:tr>
              <a:tr h="456051">
                <a:tc>
                  <a:txBody>
                    <a:bodyPr/>
                    <a:lstStyle/>
                    <a:p>
                      <a:r>
                        <a:rPr lang="fr-FR" dirty="0" smtClean="0"/>
                        <a:t>FINAL_COM</a:t>
                      </a:r>
                      <a:endParaRPr lang="fr-FR" dirty="0"/>
                    </a:p>
                  </a:txBody>
                  <a:tcPr/>
                </a:tc>
                <a:tc>
                  <a:txBody>
                    <a:bodyPr/>
                    <a:lstStyle/>
                    <a:p>
                      <a:r>
                        <a:rPr lang="fr-FR" dirty="0" smtClean="0"/>
                        <a:t>Finaliser la commande</a:t>
                      </a:r>
                      <a:endParaRPr lang="fr-FR" dirty="0"/>
                    </a:p>
                  </a:txBody>
                  <a:tcPr/>
                </a:tc>
              </a:tr>
              <a:tr h="456051">
                <a:tc>
                  <a:txBody>
                    <a:bodyPr/>
                    <a:lstStyle/>
                    <a:p>
                      <a:r>
                        <a:rPr lang="fr-FR" dirty="0" smtClean="0"/>
                        <a:t>PLUS</a:t>
                      </a:r>
                      <a:endParaRPr lang="fr-FR" dirty="0"/>
                    </a:p>
                  </a:txBody>
                  <a:tcPr/>
                </a:tc>
                <a:tc>
                  <a:txBody>
                    <a:bodyPr/>
                    <a:lstStyle/>
                    <a:p>
                      <a:r>
                        <a:rPr lang="fr-FR" dirty="0" smtClean="0"/>
                        <a:t>+</a:t>
                      </a:r>
                      <a:endParaRPr lang="fr-FR" dirty="0"/>
                    </a:p>
                  </a:txBody>
                  <a:tcPr/>
                </a:tc>
              </a:tr>
              <a:tr h="456051">
                <a:tc>
                  <a:txBody>
                    <a:bodyPr/>
                    <a:lstStyle/>
                    <a:p>
                      <a:r>
                        <a:rPr lang="fr-FR" dirty="0" smtClean="0"/>
                        <a:t>MOINS</a:t>
                      </a:r>
                      <a:endParaRPr lang="fr-FR" dirty="0"/>
                    </a:p>
                  </a:txBody>
                  <a:tcPr/>
                </a:tc>
                <a:tc>
                  <a:txBody>
                    <a:bodyPr/>
                    <a:lstStyle/>
                    <a:p>
                      <a:r>
                        <a:rPr lang="fr-FR" dirty="0" smtClean="0"/>
                        <a:t>-</a:t>
                      </a:r>
                      <a:endParaRPr lang="fr-FR" dirty="0"/>
                    </a:p>
                  </a:txBody>
                  <a:tcPr/>
                </a:tc>
              </a:tr>
              <a:tr h="456051">
                <a:tc>
                  <a:txBody>
                    <a:bodyPr/>
                    <a:lstStyle/>
                    <a:p>
                      <a:r>
                        <a:rPr lang="fr-FR" dirty="0" smtClean="0"/>
                        <a:t>AJOUT_STOCK</a:t>
                      </a:r>
                      <a:endParaRPr lang="fr-FR" dirty="0"/>
                    </a:p>
                  </a:txBody>
                  <a:tcPr/>
                </a:tc>
                <a:tc>
                  <a:txBody>
                    <a:bodyPr/>
                    <a:lstStyle/>
                    <a:p>
                      <a:r>
                        <a:rPr lang="fr-FR" dirty="0" smtClean="0"/>
                        <a:t>Ajouter des produits au stock</a:t>
                      </a:r>
                      <a:endParaRPr lang="fr-FR" dirty="0"/>
                    </a:p>
                  </a:txBody>
                  <a:tcPr/>
                </a:tc>
              </a:tr>
              <a:tr h="456051">
                <a:tc>
                  <a:txBody>
                    <a:bodyPr/>
                    <a:lstStyle/>
                    <a:p>
                      <a:r>
                        <a:rPr lang="fr-FR" dirty="0" smtClean="0"/>
                        <a:t>CALC_SALAIRE</a:t>
                      </a:r>
                      <a:endParaRPr lang="fr-FR" dirty="0"/>
                    </a:p>
                  </a:txBody>
                  <a:tcPr/>
                </a:tc>
                <a:tc>
                  <a:txBody>
                    <a:bodyPr/>
                    <a:lstStyle/>
                    <a:p>
                      <a:r>
                        <a:rPr lang="fr-FR" dirty="0" smtClean="0"/>
                        <a:t>Calculer les salaires</a:t>
                      </a:r>
                      <a:endParaRPr lang="fr-FR" dirty="0"/>
                    </a:p>
                  </a:txBody>
                  <a:tcPr/>
                </a:tc>
              </a:tr>
            </a:tbl>
          </a:graphicData>
        </a:graphic>
      </p:graphicFrame>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Autres propriétés communes des boutons :</a:t>
            </a:r>
          </a:p>
          <a:p>
            <a:pPr lvl="1"/>
            <a:r>
              <a:rPr lang="fr-FR" dirty="0" smtClean="0"/>
              <a:t>ForeColor (Couleur d’écriture) : Noir</a:t>
            </a:r>
          </a:p>
          <a:p>
            <a:pPr lvl="1"/>
            <a:r>
              <a:rPr lang="fr-FR" dirty="0" smtClean="0"/>
              <a:t>Font (Police) : Déjà Vu Sérif, Gras, 12</a:t>
            </a:r>
          </a:p>
          <a:p>
            <a:pPr lvl="1"/>
            <a:r>
              <a:rPr lang="fr-FR" dirty="0" smtClean="0"/>
              <a:t>BackColor (Couleur de fond) : Blanc</a:t>
            </a:r>
          </a:p>
          <a:p>
            <a:pPr lvl="1"/>
            <a:r>
              <a:rPr lang="fr-FR" dirty="0" smtClean="0"/>
              <a:t>Backstyle (Style du bouton) : Opaque</a:t>
            </a:r>
          </a:p>
          <a:p>
            <a:pPr lvl="1"/>
            <a:r>
              <a:rPr lang="fr-FR" dirty="0" smtClean="0"/>
              <a:t>Taille : définir en fonction de la maquette</a:t>
            </a:r>
            <a:endParaRPr lang="fr-FR"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fontScale="92500" lnSpcReduction="10000"/>
          </a:bodyPr>
          <a:lstStyle/>
          <a:p>
            <a:r>
              <a:rPr lang="fr-FR" dirty="0" smtClean="0"/>
              <a:t>Combobox :</a:t>
            </a:r>
          </a:p>
          <a:p>
            <a:pPr lvl="1"/>
            <a:r>
              <a:rPr lang="fr-FR" dirty="0" smtClean="0"/>
              <a:t>Ce sont des listes déroulantes à sélection unique</a:t>
            </a:r>
          </a:p>
          <a:p>
            <a:pPr lvl="1"/>
            <a:r>
              <a:rPr lang="fr-FR" dirty="0" smtClean="0"/>
              <a:t>3 combobox, voici leur « Name » :</a:t>
            </a:r>
          </a:p>
          <a:p>
            <a:pPr lvl="2"/>
            <a:r>
              <a:rPr lang="fr-FR" dirty="0" smtClean="0"/>
              <a:t>ListeProduit</a:t>
            </a:r>
          </a:p>
          <a:p>
            <a:pPr lvl="2"/>
            <a:r>
              <a:rPr lang="fr-FR" dirty="0" smtClean="0"/>
              <a:t>ListeCommercial</a:t>
            </a:r>
          </a:p>
          <a:p>
            <a:pPr lvl="2"/>
            <a:r>
              <a:rPr lang="fr-FR" dirty="0" smtClean="0"/>
              <a:t>ListeClient</a:t>
            </a:r>
          </a:p>
          <a:p>
            <a:pPr lvl="1"/>
            <a:r>
              <a:rPr lang="fr-FR" dirty="0" smtClean="0"/>
              <a:t>Propriétés :</a:t>
            </a:r>
          </a:p>
          <a:p>
            <a:pPr lvl="2"/>
            <a:r>
              <a:rPr lang="fr-FR" dirty="0" smtClean="0"/>
              <a:t>TextAlign (Alignement du texte) : Center</a:t>
            </a:r>
          </a:p>
          <a:p>
            <a:pPr lvl="2"/>
            <a:r>
              <a:rPr lang="fr-FR" dirty="0" smtClean="0"/>
              <a:t>ForeColor (Couleur d’écriture) : Noir</a:t>
            </a:r>
          </a:p>
          <a:p>
            <a:pPr lvl="2"/>
            <a:r>
              <a:rPr lang="fr-FR" dirty="0" smtClean="0"/>
              <a:t>Font (Police) : Déjà Vu Sérif, Gras, 12</a:t>
            </a:r>
          </a:p>
          <a:p>
            <a:pPr lvl="2"/>
            <a:r>
              <a:rPr lang="fr-FR" dirty="0" smtClean="0"/>
              <a:t>BackColor (Couleur de fond) : Blanc</a:t>
            </a:r>
          </a:p>
          <a:p>
            <a:pPr lvl="2"/>
            <a:r>
              <a:rPr lang="fr-FR" dirty="0" smtClean="0"/>
              <a:t>Taille : définir en fonction de la maquette</a:t>
            </a:r>
          </a:p>
          <a:p>
            <a:pPr lvl="2"/>
            <a:r>
              <a:rPr lang="fr-FR" dirty="0" smtClean="0"/>
              <a:t>Style = 2 – DropDownList : seuls les éléments de la liste sont sélectionnables (pas de possibilité d’éditer la valeur au clavier).</a:t>
            </a:r>
          </a:p>
          <a:p>
            <a:pPr lvl="2"/>
            <a:endParaRPr lang="fr-FR" dirty="0" smtClean="0"/>
          </a:p>
          <a:p>
            <a:pPr lvl="1"/>
            <a:endParaRPr lang="fr-FR"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Textbox :</a:t>
            </a:r>
          </a:p>
          <a:p>
            <a:pPr lvl="1"/>
            <a:r>
              <a:rPr lang="fr-FR" dirty="0" smtClean="0"/>
              <a:t>Ce sont des zones de texte saisissables</a:t>
            </a:r>
          </a:p>
          <a:p>
            <a:pPr lvl="1"/>
            <a:r>
              <a:rPr lang="fr-FR" dirty="0" smtClean="0"/>
              <a:t>1 seule TextBox pour saisir la quantité :</a:t>
            </a:r>
          </a:p>
          <a:p>
            <a:pPr lvl="2"/>
            <a:r>
              <a:rPr lang="fr-FR" dirty="0" smtClean="0"/>
              <a:t>Qté</a:t>
            </a:r>
          </a:p>
          <a:p>
            <a:pPr lvl="1"/>
            <a:r>
              <a:rPr lang="fr-FR" dirty="0" smtClean="0"/>
              <a:t>Propriétés :</a:t>
            </a:r>
          </a:p>
          <a:p>
            <a:pPr lvl="2"/>
            <a:r>
              <a:rPr lang="fr-FR" dirty="0" smtClean="0"/>
              <a:t>TextAlign (Alignement du texte) : Center</a:t>
            </a:r>
          </a:p>
          <a:p>
            <a:pPr lvl="2"/>
            <a:r>
              <a:rPr lang="fr-FR" dirty="0" smtClean="0"/>
              <a:t>ForeColor (Couleur d’écriture) : Noir</a:t>
            </a:r>
          </a:p>
          <a:p>
            <a:pPr lvl="2"/>
            <a:r>
              <a:rPr lang="fr-FR" dirty="0" smtClean="0"/>
              <a:t>Font (Police) : Déjà Vu Sérif, Gras, 12</a:t>
            </a:r>
          </a:p>
          <a:p>
            <a:pPr lvl="2"/>
            <a:r>
              <a:rPr lang="fr-FR" dirty="0" smtClean="0"/>
              <a:t>BackColor (Couleur de fond) : Blanc</a:t>
            </a:r>
          </a:p>
          <a:p>
            <a:pPr lvl="2"/>
            <a:r>
              <a:rPr lang="fr-FR" dirty="0" smtClean="0"/>
              <a:t>Taille : définir en fonction de la maquette</a:t>
            </a:r>
          </a:p>
          <a:p>
            <a:pPr lvl="1"/>
            <a:endParaRPr lang="fr-FR"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Label :</a:t>
            </a:r>
          </a:p>
          <a:p>
            <a:pPr lvl="1"/>
            <a:r>
              <a:rPr lang="fr-FR" dirty="0" smtClean="0"/>
              <a:t>Ce sont des zones de texte non saisissables, deux catégories sont identifiables dans notre exemple :</a:t>
            </a:r>
          </a:p>
          <a:p>
            <a:pPr lvl="2"/>
            <a:r>
              <a:rPr lang="fr-FR" dirty="0" smtClean="0"/>
              <a:t>Les labels d’illustration, c’est-à-dire, ceux non utilisé par les traitements de l’application (affichage seul)</a:t>
            </a:r>
          </a:p>
          <a:p>
            <a:pPr lvl="2"/>
            <a:r>
              <a:rPr lang="fr-FR" dirty="0" smtClean="0"/>
              <a:t>Les labels intervenant dans les calculs.</a:t>
            </a:r>
          </a:p>
          <a:p>
            <a:pPr lvl="1"/>
            <a:r>
              <a:rPr lang="fr-FR" dirty="0" smtClean="0"/>
              <a:t>Pour tous les labels :</a:t>
            </a:r>
          </a:p>
          <a:p>
            <a:pPr lvl="2"/>
            <a:r>
              <a:rPr lang="fr-FR" dirty="0" smtClean="0"/>
              <a:t>TextAlign (Alignement du texte) : Center</a:t>
            </a:r>
          </a:p>
          <a:p>
            <a:pPr lvl="2"/>
            <a:r>
              <a:rPr lang="fr-FR" dirty="0" smtClean="0"/>
              <a:t>Font (Police) : Déjà Vu Sérif, Gras, 12</a:t>
            </a:r>
          </a:p>
          <a:p>
            <a:pPr lvl="2"/>
            <a:r>
              <a:rPr lang="fr-FR" dirty="0" smtClean="0"/>
              <a:t>BackStyle (Style de fond) : Transparent</a:t>
            </a:r>
          </a:p>
          <a:p>
            <a:pPr lvl="2"/>
            <a:r>
              <a:rPr lang="fr-FR" dirty="0" smtClean="0"/>
              <a:t>Taille : définir en fonction de la maquette</a:t>
            </a:r>
          </a:p>
          <a:p>
            <a:pPr lvl="1"/>
            <a:endParaRPr lang="fr-FR"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lnSpcReduction="10000"/>
          </a:bodyPr>
          <a:lstStyle/>
          <a:p>
            <a:r>
              <a:rPr lang="fr-FR" dirty="0" smtClean="0"/>
              <a:t>Label d’illustration :</a:t>
            </a:r>
          </a:p>
          <a:p>
            <a:pPr lvl="1"/>
            <a:r>
              <a:rPr lang="fr-FR" dirty="0" smtClean="0"/>
              <a:t>Propriétés Caption :</a:t>
            </a:r>
          </a:p>
          <a:p>
            <a:pPr lvl="2"/>
            <a:r>
              <a:rPr lang="fr-FR" dirty="0" smtClean="0"/>
              <a:t>Actions</a:t>
            </a:r>
          </a:p>
          <a:p>
            <a:pPr lvl="2"/>
            <a:r>
              <a:rPr lang="fr-FR" dirty="0" smtClean="0"/>
              <a:t>Commercial</a:t>
            </a:r>
          </a:p>
          <a:p>
            <a:pPr lvl="2"/>
            <a:r>
              <a:rPr lang="fr-FR" dirty="0" smtClean="0"/>
              <a:t>Client</a:t>
            </a:r>
          </a:p>
          <a:p>
            <a:pPr lvl="2"/>
            <a:r>
              <a:rPr lang="fr-FR" dirty="0" smtClean="0"/>
              <a:t>Produit</a:t>
            </a:r>
          </a:p>
          <a:p>
            <a:pPr lvl="2"/>
            <a:r>
              <a:rPr lang="fr-FR" dirty="0" smtClean="0"/>
              <a:t>Quantité</a:t>
            </a:r>
          </a:p>
          <a:p>
            <a:pPr lvl="2"/>
            <a:r>
              <a:rPr lang="fr-FR" dirty="0" smtClean="0"/>
              <a:t>Remise (en %)</a:t>
            </a:r>
          </a:p>
          <a:p>
            <a:pPr lvl="2"/>
            <a:r>
              <a:rPr lang="fr-FR" dirty="0" smtClean="0"/>
              <a:t>Total HT</a:t>
            </a:r>
          </a:p>
          <a:p>
            <a:pPr lvl="2"/>
            <a:r>
              <a:rPr lang="fr-FR" dirty="0" smtClean="0"/>
              <a:t>Total TTC</a:t>
            </a:r>
          </a:p>
          <a:p>
            <a:pPr lvl="1"/>
            <a:r>
              <a:rPr lang="fr-FR" dirty="0" smtClean="0"/>
              <a:t>La propriété Name n’est pas nécessairement modifiée puisque ces labels ne sont pas appelés dans les traitements.</a:t>
            </a:r>
            <a:endParaRPr lang="fr-F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Equiv</a:t>
            </a:r>
            <a:endParaRPr lang="fr-FR" dirty="0"/>
          </a:p>
        </p:txBody>
      </p:sp>
      <p:sp>
        <p:nvSpPr>
          <p:cNvPr id="3" name="Espace réservé du contenu 2"/>
          <p:cNvSpPr>
            <a:spLocks noGrp="1"/>
          </p:cNvSpPr>
          <p:nvPr>
            <p:ph sz="quarter" idx="1"/>
          </p:nvPr>
        </p:nvSpPr>
        <p:spPr>
          <a:xfrm>
            <a:off x="457200" y="1600200"/>
            <a:ext cx="7571184" cy="4873752"/>
          </a:xfrm>
        </p:spPr>
        <p:txBody>
          <a:bodyPr>
            <a:normAutofit/>
          </a:bodyPr>
          <a:lstStyle/>
          <a:p>
            <a:r>
              <a:rPr lang="fr-FR" dirty="0" smtClean="0"/>
              <a:t>Syntaxe</a:t>
            </a:r>
          </a:p>
          <a:p>
            <a:pPr lvl="1"/>
            <a:r>
              <a:rPr lang="fr-FR" dirty="0" smtClean="0"/>
              <a:t>=EQUIV(Valeur recherchée; Tableau; valeur exacte)</a:t>
            </a:r>
          </a:p>
          <a:p>
            <a:pPr lvl="1"/>
            <a:r>
              <a:rPr lang="fr-FR" dirty="0" smtClean="0"/>
              <a:t>=EQUIV(1986:B3:B11;0) =&gt; renvoi 2 (première valeur trouvée pour 1986)</a:t>
            </a:r>
          </a:p>
          <a:p>
            <a:pPr lvl="1"/>
            <a:endParaRPr lang="fr-FR" dirty="0" smtClean="0"/>
          </a:p>
          <a:p>
            <a:pPr lvl="1">
              <a:buNone/>
            </a:pPr>
            <a:endParaRPr lang="fr-FR" dirty="0" smtClean="0"/>
          </a:p>
        </p:txBody>
      </p:sp>
      <p:pic>
        <p:nvPicPr>
          <p:cNvPr id="5122" name="Picture 2"/>
          <p:cNvPicPr>
            <a:picLocks noChangeAspect="1" noChangeArrowheads="1"/>
          </p:cNvPicPr>
          <p:nvPr/>
        </p:nvPicPr>
        <p:blipFill>
          <a:blip r:embed="rId3" cstate="print"/>
          <a:srcRect/>
          <a:stretch>
            <a:fillRect/>
          </a:stretch>
        </p:blipFill>
        <p:spPr bwMode="auto">
          <a:xfrm>
            <a:off x="2143108" y="3214686"/>
            <a:ext cx="5544616" cy="3348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Label de calcul :</a:t>
            </a:r>
          </a:p>
          <a:p>
            <a:pPr lvl="1">
              <a:buNone/>
            </a:pPr>
            <a:endParaRPr lang="fr-FR" dirty="0" smtClean="0"/>
          </a:p>
          <a:p>
            <a:pPr lvl="1"/>
            <a:endParaRPr lang="fr-FR" dirty="0"/>
          </a:p>
        </p:txBody>
      </p:sp>
      <p:graphicFrame>
        <p:nvGraphicFramePr>
          <p:cNvPr id="4" name="Tableau 3"/>
          <p:cNvGraphicFramePr>
            <a:graphicFrameLocks noGrp="1"/>
          </p:cNvGraphicFramePr>
          <p:nvPr/>
        </p:nvGraphicFramePr>
        <p:xfrm>
          <a:off x="1187624" y="2204864"/>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fr-FR" dirty="0" smtClean="0"/>
                        <a:t>Name</a:t>
                      </a:r>
                      <a:endParaRPr lang="fr-FR" dirty="0"/>
                    </a:p>
                  </a:txBody>
                  <a:tcPr/>
                </a:tc>
                <a:tc>
                  <a:txBody>
                    <a:bodyPr/>
                    <a:lstStyle/>
                    <a:p>
                      <a:pPr algn="ctr"/>
                      <a:r>
                        <a:rPr lang="fr-FR" dirty="0" smtClean="0"/>
                        <a:t>Caption</a:t>
                      </a:r>
                      <a:endParaRPr lang="fr-FR" dirty="0"/>
                    </a:p>
                  </a:txBody>
                  <a:tcPr/>
                </a:tc>
              </a:tr>
              <a:tr h="370840">
                <a:tc>
                  <a:txBody>
                    <a:bodyPr/>
                    <a:lstStyle/>
                    <a:p>
                      <a:r>
                        <a:rPr lang="fr-FR" dirty="0" smtClean="0"/>
                        <a:t>Remise</a:t>
                      </a:r>
                      <a:endParaRPr lang="fr-FR" dirty="0"/>
                    </a:p>
                  </a:txBody>
                  <a:tcPr/>
                </a:tc>
                <a:tc>
                  <a:txBody>
                    <a:bodyPr/>
                    <a:lstStyle/>
                    <a:p>
                      <a:r>
                        <a:rPr lang="fr-FR" dirty="0" smtClean="0"/>
                        <a:t>0</a:t>
                      </a:r>
                      <a:endParaRPr lang="fr-FR" dirty="0"/>
                    </a:p>
                  </a:txBody>
                  <a:tcPr/>
                </a:tc>
              </a:tr>
              <a:tr h="370840">
                <a:tc>
                  <a:txBody>
                    <a:bodyPr/>
                    <a:lstStyle/>
                    <a:p>
                      <a:r>
                        <a:rPr lang="fr-FR" dirty="0" smtClean="0"/>
                        <a:t>TotalTTC</a:t>
                      </a:r>
                      <a:endParaRPr lang="fr-FR" dirty="0"/>
                    </a:p>
                  </a:txBody>
                  <a:tcPr/>
                </a:tc>
                <a:tc>
                  <a:txBody>
                    <a:bodyPr/>
                    <a:lstStyle/>
                    <a:p>
                      <a:r>
                        <a:rPr lang="fr-FR" dirty="0" smtClean="0"/>
                        <a:t>0 €</a:t>
                      </a:r>
                      <a:endParaRPr lang="fr-FR" dirty="0"/>
                    </a:p>
                  </a:txBody>
                  <a:tcPr/>
                </a:tc>
              </a:tr>
              <a:tr h="370840">
                <a:tc>
                  <a:txBody>
                    <a:bodyPr/>
                    <a:lstStyle/>
                    <a:p>
                      <a:r>
                        <a:rPr lang="fr-FR" dirty="0" smtClean="0"/>
                        <a:t>TotalHT</a:t>
                      </a:r>
                      <a:endParaRPr lang="fr-FR" dirty="0"/>
                    </a:p>
                  </a:txBody>
                  <a:tcPr/>
                </a:tc>
                <a:tc>
                  <a:txBody>
                    <a:bodyPr/>
                    <a:lstStyle/>
                    <a:p>
                      <a:r>
                        <a:rPr lang="fr-FR" dirty="0" smtClean="0"/>
                        <a:t>0 €</a:t>
                      </a:r>
                      <a:endParaRPr lang="fr-FR" dirty="0"/>
                    </a:p>
                  </a:txBody>
                  <a:tcPr/>
                </a:tc>
              </a:tr>
            </a:tbl>
          </a:graphicData>
        </a:graphic>
      </p:graphicFrame>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Première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ListBox</a:t>
            </a:r>
          </a:p>
          <a:p>
            <a:pPr lvl="1"/>
            <a:r>
              <a:rPr lang="fr-FR" dirty="0" smtClean="0"/>
              <a:t>Liste d’éléments visibles par l’utilisateur.</a:t>
            </a:r>
          </a:p>
          <a:p>
            <a:pPr lvl="1"/>
            <a:r>
              <a:rPr lang="fr-FR" dirty="0" smtClean="0"/>
              <a:t>Voici les propriétés de la ListBox « Commandes » :</a:t>
            </a:r>
          </a:p>
          <a:p>
            <a:pPr lvl="2"/>
            <a:r>
              <a:rPr lang="fr-FR" dirty="0" smtClean="0"/>
              <a:t>TextAlign (Alignement du texte) : Left</a:t>
            </a:r>
          </a:p>
          <a:p>
            <a:pPr lvl="2"/>
            <a:r>
              <a:rPr lang="fr-FR" dirty="0" smtClean="0"/>
              <a:t>ForeColor (Couleur d’écriture) : Noir</a:t>
            </a:r>
          </a:p>
          <a:p>
            <a:pPr lvl="2"/>
            <a:r>
              <a:rPr lang="fr-FR" dirty="0" smtClean="0"/>
              <a:t>Font (Police) : Déjà Vu Sérif, Gras, 12</a:t>
            </a:r>
          </a:p>
          <a:p>
            <a:pPr lvl="2"/>
            <a:r>
              <a:rPr lang="fr-FR" dirty="0" smtClean="0"/>
              <a:t>BackColor (Couleur de fond) : Blanc</a:t>
            </a:r>
          </a:p>
          <a:p>
            <a:pPr lvl="1">
              <a:buNone/>
            </a:pPr>
            <a:endParaRPr lang="fr-FR" dirty="0" smtClean="0"/>
          </a:p>
          <a:p>
            <a:pPr lvl="1"/>
            <a:endParaRPr lang="fr-FR" dirty="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Chargement de l’application</a:t>
            </a:r>
          </a:p>
          <a:p>
            <a:pPr lvl="1"/>
            <a:r>
              <a:rPr lang="fr-FR" dirty="0" smtClean="0"/>
              <a:t>Le chargement de l’application va consister en une macro s’exécutant lorsque l’on clique sur bouton « Lancer l’application » dans l’onglet ACCUEIL d’Excel</a:t>
            </a:r>
          </a:p>
          <a:p>
            <a:pPr lvl="1"/>
            <a:r>
              <a:rPr lang="fr-FR" dirty="0" smtClean="0"/>
              <a:t>Elle permettra de lancer l’application avec les listes de données remplies </a:t>
            </a:r>
          </a:p>
          <a:p>
            <a:pPr lvl="2"/>
            <a:r>
              <a:rPr lang="fr-FR" dirty="0" smtClean="0"/>
              <a:t>Liste des clients contenant la liste des clients de la feuille Excel « Client »</a:t>
            </a:r>
          </a:p>
          <a:p>
            <a:pPr lvl="2"/>
            <a:r>
              <a:rPr lang="fr-FR" dirty="0" smtClean="0"/>
              <a:t>Liste des produits contenant la liste des produits de la feuille Excel « Stock »</a:t>
            </a:r>
          </a:p>
          <a:p>
            <a:pPr lvl="2"/>
            <a:r>
              <a:rPr lang="fr-FR" dirty="0" smtClean="0"/>
              <a:t>Liste des commerciaux contenant la liste des produits de la feuille Excel « Employés »</a:t>
            </a:r>
          </a:p>
          <a:p>
            <a:pPr lvl="2"/>
            <a:endParaRPr lang="fr-FR" dirty="0" smtClean="0"/>
          </a:p>
          <a:p>
            <a:pPr lvl="1">
              <a:buNone/>
            </a:pPr>
            <a:endParaRPr lang="fr-FR" dirty="0" smtClean="0"/>
          </a:p>
          <a:p>
            <a:pPr lvl="1"/>
            <a:endParaRPr lang="fr-FR" dirty="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Créer la macro</a:t>
            </a:r>
          </a:p>
          <a:p>
            <a:pPr lvl="1"/>
            <a:r>
              <a:rPr lang="fr-FR" dirty="0" smtClean="0"/>
              <a:t>La macro se positionnera dans un Module</a:t>
            </a:r>
          </a:p>
          <a:p>
            <a:pPr lvl="1"/>
            <a:r>
              <a:rPr lang="fr-FR" dirty="0" smtClean="0"/>
              <a:t>Module : zone où l’on écrit des procédures et des fonctions</a:t>
            </a:r>
          </a:p>
          <a:p>
            <a:pPr lvl="1"/>
            <a:r>
              <a:rPr lang="fr-FR" dirty="0" smtClean="0"/>
              <a:t>Explorateur d’objet (clic droit) &gt; Insertion &gt; Module</a:t>
            </a:r>
          </a:p>
          <a:p>
            <a:pPr lvl="1"/>
            <a:endParaRPr lang="fr-FR" dirty="0" smtClean="0"/>
          </a:p>
          <a:p>
            <a:pPr lvl="1">
              <a:buNone/>
            </a:pPr>
            <a:endParaRPr lang="fr-FR" dirty="0" smtClean="0"/>
          </a:p>
          <a:p>
            <a:pPr lvl="1">
              <a:buNone/>
            </a:pPr>
            <a:endParaRPr lang="fr-FR" dirty="0" smtClean="0"/>
          </a:p>
          <a:p>
            <a:pPr lvl="1"/>
            <a:endParaRPr lang="fr-FR" dirty="0"/>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Créer la macro</a:t>
            </a:r>
          </a:p>
          <a:p>
            <a:pPr lvl="1"/>
            <a:r>
              <a:rPr lang="fr-FR" dirty="0" smtClean="0"/>
              <a:t>La macro (ou procédure) prend la structure suivante :</a:t>
            </a:r>
          </a:p>
          <a:p>
            <a:pPr lvl="1">
              <a:buNone/>
            </a:pPr>
            <a:r>
              <a:rPr lang="fr-FR" i="1" dirty="0" smtClean="0"/>
              <a:t>Début : Sub NomProcédure (variables associées)</a:t>
            </a:r>
          </a:p>
          <a:p>
            <a:pPr lvl="2">
              <a:buNone/>
            </a:pPr>
            <a:r>
              <a:rPr lang="fr-FR" i="1" dirty="0" smtClean="0"/>
              <a:t>Code</a:t>
            </a:r>
          </a:p>
          <a:p>
            <a:pPr lvl="1">
              <a:buNone/>
            </a:pPr>
            <a:r>
              <a:rPr lang="fr-FR" i="1" dirty="0" smtClean="0"/>
              <a:t>Fin : End Sub</a:t>
            </a:r>
          </a:p>
          <a:p>
            <a:pPr lvl="1"/>
            <a:r>
              <a:rPr lang="fr-FR" dirty="0" smtClean="0"/>
              <a:t>Rédiger un commentaire</a:t>
            </a:r>
          </a:p>
          <a:p>
            <a:pPr lvl="1">
              <a:buNone/>
            </a:pPr>
            <a:r>
              <a:rPr lang="fr-FR" i="1" dirty="0" smtClean="0"/>
              <a:t>‘commentaire</a:t>
            </a:r>
          </a:p>
          <a:p>
            <a:pPr lvl="1">
              <a:buNone/>
            </a:pPr>
            <a:endParaRPr lang="fr-FR" dirty="0" smtClean="0"/>
          </a:p>
          <a:p>
            <a:pPr lvl="1">
              <a:buNone/>
            </a:pPr>
            <a:endParaRPr lang="fr-FR" dirty="0" smtClean="0"/>
          </a:p>
          <a:p>
            <a:pPr lvl="1">
              <a:buNone/>
            </a:pPr>
            <a:endParaRPr lang="fr-FR" dirty="0" smtClean="0"/>
          </a:p>
          <a:p>
            <a:pPr lvl="1"/>
            <a:endParaRPr lang="fr-FR" dirty="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Sub ChargementPage</a:t>
            </a:r>
            <a:endParaRPr lang="fr-FR" i="1" dirty="0" smtClean="0"/>
          </a:p>
          <a:p>
            <a:pPr lvl="1"/>
            <a:r>
              <a:rPr lang="fr-FR" dirty="0" smtClean="0"/>
              <a:t>La procédure doit effectuer les actions suivantes :</a:t>
            </a:r>
          </a:p>
          <a:p>
            <a:pPr lvl="2"/>
            <a:r>
              <a:rPr lang="fr-FR" dirty="0" smtClean="0"/>
              <a:t>Effacer le contenu de la feuille Excel « Données »</a:t>
            </a:r>
          </a:p>
          <a:p>
            <a:pPr lvl="2"/>
            <a:r>
              <a:rPr lang="fr-FR" dirty="0" smtClean="0"/>
              <a:t>Remplir la liste des commerciaux avec le contenu de la feuille Excel « Employé »</a:t>
            </a:r>
          </a:p>
          <a:p>
            <a:pPr lvl="2"/>
            <a:r>
              <a:rPr lang="fr-FR" dirty="0" smtClean="0"/>
              <a:t>Remplir la liste des clients avec le contenu de la feuille Excel « Client »</a:t>
            </a:r>
          </a:p>
          <a:p>
            <a:pPr lvl="2"/>
            <a:r>
              <a:rPr lang="fr-FR" dirty="0" smtClean="0"/>
              <a:t>Remplir la liste des produits avec le contenu de la feuille Excel « Stock »</a:t>
            </a:r>
          </a:p>
          <a:p>
            <a:pPr lvl="2"/>
            <a:endParaRPr lang="fr-FR" dirty="0" smtClean="0"/>
          </a:p>
          <a:p>
            <a:pPr lvl="1">
              <a:buNone/>
            </a:pPr>
            <a:endParaRPr lang="fr-FR" dirty="0" smtClean="0"/>
          </a:p>
          <a:p>
            <a:pPr lvl="1">
              <a:buNone/>
            </a:pPr>
            <a:endParaRPr lang="fr-FR" dirty="0" smtClean="0"/>
          </a:p>
          <a:p>
            <a:pPr lvl="1"/>
            <a:endParaRPr lang="fr-FR" dirty="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Sub ChargementPage</a:t>
            </a:r>
            <a:endParaRPr lang="fr-FR" i="1" dirty="0" smtClean="0"/>
          </a:p>
          <a:p>
            <a:pPr lvl="1"/>
            <a:r>
              <a:rPr lang="fr-FR" dirty="0" smtClean="0"/>
              <a:t>Effacer le contenu de la feuille Excel « Données » :</a:t>
            </a:r>
          </a:p>
          <a:p>
            <a:pPr lvl="1"/>
            <a:r>
              <a:rPr lang="fr-FR" dirty="0" smtClean="0"/>
              <a:t>Aller sur une autre feuille que « Données »</a:t>
            </a:r>
          </a:p>
          <a:p>
            <a:pPr lvl="1"/>
            <a:r>
              <a:rPr lang="fr-FR" dirty="0" smtClean="0"/>
              <a:t>Cliquer sur « Enregistrer la macro »</a:t>
            </a:r>
          </a:p>
          <a:p>
            <a:pPr lvl="2"/>
            <a:r>
              <a:rPr lang="fr-FR" dirty="0" smtClean="0"/>
              <a:t>Aller sur la feuille « Données »</a:t>
            </a:r>
          </a:p>
          <a:p>
            <a:pPr lvl="2"/>
            <a:r>
              <a:rPr lang="fr-FR" dirty="0" smtClean="0"/>
              <a:t>CTRL + A pour tout sélectionner</a:t>
            </a:r>
          </a:p>
          <a:p>
            <a:pPr lvl="2"/>
            <a:r>
              <a:rPr lang="fr-FR" dirty="0" smtClean="0"/>
              <a:t>Appuyer sur « Suppr. »</a:t>
            </a:r>
          </a:p>
          <a:p>
            <a:pPr lvl="1"/>
            <a:r>
              <a:rPr lang="fr-FR" dirty="0" smtClean="0"/>
              <a:t>Cliquer sur « Arrêter l’enregistrement »</a:t>
            </a:r>
          </a:p>
          <a:p>
            <a:pPr lvl="1"/>
            <a:r>
              <a:rPr lang="fr-FR" dirty="0" smtClean="0"/>
              <a:t>Le code est généré dans un module, copier coller-le dans votre procédure « ChargementPage »</a:t>
            </a:r>
          </a:p>
          <a:p>
            <a:pPr lvl="1">
              <a:buNone/>
            </a:pPr>
            <a:endParaRPr lang="fr-FR" dirty="0" smtClean="0"/>
          </a:p>
          <a:p>
            <a:pPr lvl="1"/>
            <a:endParaRPr lang="fr-FR" dirty="0"/>
          </a:p>
        </p:txBody>
      </p:sp>
      <p:pic>
        <p:nvPicPr>
          <p:cNvPr id="1026" name="Picture 2"/>
          <p:cNvPicPr>
            <a:picLocks noChangeAspect="1" noChangeArrowheads="1"/>
          </p:cNvPicPr>
          <p:nvPr/>
        </p:nvPicPr>
        <p:blipFill>
          <a:blip r:embed="rId3" cstate="print"/>
          <a:srcRect/>
          <a:stretch>
            <a:fillRect/>
          </a:stretch>
        </p:blipFill>
        <p:spPr bwMode="auto">
          <a:xfrm>
            <a:off x="2857488" y="5357826"/>
            <a:ext cx="2952328" cy="7493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Sub ChargementPage</a:t>
            </a:r>
          </a:p>
          <a:p>
            <a:pPr lvl="1"/>
            <a:r>
              <a:rPr lang="fr-FR" dirty="0" smtClean="0"/>
              <a:t>Remplir la liste des commerciaux :</a:t>
            </a:r>
          </a:p>
          <a:p>
            <a:pPr lvl="1"/>
            <a:r>
              <a:rPr lang="fr-FR" dirty="0" smtClean="0"/>
              <a:t>La liste des commerciaux se situe sur la feuille « Employé »</a:t>
            </a:r>
            <a:br>
              <a:rPr lang="fr-FR" dirty="0" smtClean="0"/>
            </a:br>
            <a:r>
              <a:rPr lang="fr-FR" dirty="0" smtClean="0"/>
              <a:t>Cells(1,1) =&gt; Cells(N,1) / Cellule (Ligne, Colonne)</a:t>
            </a:r>
          </a:p>
          <a:p>
            <a:pPr lvl="2"/>
            <a:r>
              <a:rPr lang="fr-FR" dirty="0" smtClean="0"/>
              <a:t>Création d’une boucle « While…Wend  » : tant que la cellule (I, 1) est rempli alors on ajoute le contenu de la cellule (I,1) dans la liste, dès que ce n’est plus le cas, on arrête.</a:t>
            </a:r>
          </a:p>
          <a:p>
            <a:pPr lvl="2">
              <a:buNone/>
            </a:pPr>
            <a:r>
              <a:rPr lang="fr-FR" i="1" dirty="0" smtClean="0"/>
              <a:t>I = 1</a:t>
            </a:r>
          </a:p>
          <a:p>
            <a:pPr lvl="2">
              <a:buNone/>
            </a:pPr>
            <a:r>
              <a:rPr lang="fr-FR" i="1" dirty="0" smtClean="0"/>
              <a:t>While Sheets(« Employé »).cells(I,1).value &lt;&gt; Empty</a:t>
            </a:r>
          </a:p>
          <a:p>
            <a:pPr lvl="2">
              <a:buNone/>
            </a:pPr>
            <a:r>
              <a:rPr lang="fr-FR" i="1" dirty="0" smtClean="0"/>
              <a:t>‘</a:t>
            </a:r>
            <a:r>
              <a:rPr lang="fr-FR" i="1" dirty="0" smtClean="0">
                <a:solidFill>
                  <a:srgbClr val="00B050"/>
                </a:solidFill>
              </a:rPr>
              <a:t>ajout de la cellule dans la liste</a:t>
            </a:r>
          </a:p>
          <a:p>
            <a:pPr lvl="2">
              <a:buNone/>
            </a:pPr>
            <a:r>
              <a:rPr lang="fr-FR" i="1" dirty="0" smtClean="0"/>
              <a:t>I = I +1</a:t>
            </a:r>
          </a:p>
          <a:p>
            <a:pPr lvl="2">
              <a:buNone/>
            </a:pPr>
            <a:r>
              <a:rPr lang="fr-FR" i="1" dirty="0" smtClean="0"/>
              <a:t>Wend</a:t>
            </a:r>
          </a:p>
          <a:p>
            <a:pPr lvl="2"/>
            <a:endParaRPr lang="fr-FR" dirty="0" smtClean="0"/>
          </a:p>
          <a:p>
            <a:pPr lvl="1"/>
            <a:endParaRPr lang="fr-FR" dirty="0" smtClean="0"/>
          </a:p>
          <a:p>
            <a:pPr lvl="1">
              <a:buNone/>
            </a:pPr>
            <a:endParaRPr lang="fr-FR" dirty="0" smtClean="0"/>
          </a:p>
          <a:p>
            <a:pPr lvl="1"/>
            <a:endParaRPr lang="fr-FR" dirty="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lnSpcReduction="10000"/>
          </a:bodyPr>
          <a:lstStyle/>
          <a:p>
            <a:r>
              <a:rPr lang="fr-FR" dirty="0" smtClean="0"/>
              <a:t>Sub ChargementPage</a:t>
            </a:r>
          </a:p>
          <a:p>
            <a:pPr lvl="2">
              <a:buNone/>
            </a:pPr>
            <a:r>
              <a:rPr lang="fr-FR" i="1" dirty="0" smtClean="0">
                <a:solidFill>
                  <a:srgbClr val="00B050"/>
                </a:solidFill>
              </a:rPr>
              <a:t>‘on défini un compteur qui commence à la valeur 1. Ce compteur est une variable de type entier se nommant « I »</a:t>
            </a:r>
          </a:p>
          <a:p>
            <a:pPr lvl="2">
              <a:buNone/>
            </a:pPr>
            <a:r>
              <a:rPr lang="fr-FR" i="1" dirty="0" smtClean="0"/>
              <a:t>I = 1</a:t>
            </a:r>
          </a:p>
          <a:p>
            <a:pPr lvl="2">
              <a:buNone/>
            </a:pPr>
            <a:r>
              <a:rPr lang="fr-FR" i="1" dirty="0" smtClean="0">
                <a:solidFill>
                  <a:srgbClr val="00B050"/>
                </a:solidFill>
              </a:rPr>
              <a:t>‘Tant que la valeur de la cellule (I,1) de la feuille Employé est vide on exécute le code situé entre le While… et le Wend</a:t>
            </a:r>
          </a:p>
          <a:p>
            <a:pPr lvl="2">
              <a:buNone/>
            </a:pPr>
            <a:r>
              <a:rPr lang="fr-FR" i="1" dirty="0" smtClean="0"/>
              <a:t>While Sheets(« Employé »).cells(I,1).value &lt;&gt; Empty</a:t>
            </a:r>
          </a:p>
          <a:p>
            <a:pPr lvl="2">
              <a:buNone/>
            </a:pPr>
            <a:r>
              <a:rPr lang="fr-FR" i="1" dirty="0" smtClean="0"/>
              <a:t>‘</a:t>
            </a:r>
            <a:r>
              <a:rPr lang="fr-FR" i="1" dirty="0" smtClean="0">
                <a:solidFill>
                  <a:srgbClr val="00B050"/>
                </a:solidFill>
              </a:rPr>
              <a:t>ajout de la cellule dans la liste (sera vu juste après)</a:t>
            </a:r>
          </a:p>
          <a:p>
            <a:pPr lvl="2">
              <a:buNone/>
            </a:pPr>
            <a:r>
              <a:rPr lang="fr-FR" i="1" dirty="0" smtClean="0">
                <a:solidFill>
                  <a:srgbClr val="00B050"/>
                </a:solidFill>
              </a:rPr>
              <a:t>‘Itération du compteur, à chaque exécution du code, la variable I prend la valeur I + 1. Cela signifie que la valeur I sera égale d’abord à 1 puis à 2, puis à 3, jusqu’à ce que la condition initiale ne soit plus respectée.</a:t>
            </a:r>
          </a:p>
          <a:p>
            <a:pPr lvl="2">
              <a:buNone/>
            </a:pPr>
            <a:r>
              <a:rPr lang="fr-FR" i="1" dirty="0" smtClean="0"/>
              <a:t>I = I +1</a:t>
            </a:r>
          </a:p>
          <a:p>
            <a:pPr lvl="2">
              <a:buNone/>
            </a:pPr>
            <a:r>
              <a:rPr lang="fr-FR" i="1" dirty="0" smtClean="0">
                <a:solidFill>
                  <a:srgbClr val="00B050"/>
                </a:solidFill>
              </a:rPr>
              <a:t>‘Fin de la boucle</a:t>
            </a:r>
          </a:p>
          <a:p>
            <a:pPr lvl="2">
              <a:buNone/>
            </a:pPr>
            <a:r>
              <a:rPr lang="fr-FR" i="1" dirty="0" smtClean="0"/>
              <a:t>Wend</a:t>
            </a:r>
          </a:p>
          <a:p>
            <a:pPr lvl="2"/>
            <a:endParaRPr lang="fr-FR" dirty="0" smtClean="0"/>
          </a:p>
          <a:p>
            <a:pPr lvl="1"/>
            <a:endParaRPr lang="fr-FR" dirty="0" smtClean="0"/>
          </a:p>
          <a:p>
            <a:pPr lvl="1">
              <a:buNone/>
            </a:pPr>
            <a:endParaRPr lang="fr-FR" dirty="0" smtClean="0"/>
          </a:p>
          <a:p>
            <a:pPr lvl="1"/>
            <a:endParaRPr lang="fr-FR" dirty="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fontScale="92500" lnSpcReduction="20000"/>
          </a:bodyPr>
          <a:lstStyle/>
          <a:p>
            <a:r>
              <a:rPr lang="fr-FR" dirty="0" smtClean="0"/>
              <a:t>Sub ChargementPage</a:t>
            </a:r>
          </a:p>
          <a:p>
            <a:pPr lvl="1"/>
            <a:r>
              <a:rPr lang="fr-FR" dirty="0" smtClean="0"/>
              <a:t>Variable I :</a:t>
            </a:r>
          </a:p>
          <a:p>
            <a:pPr lvl="2"/>
            <a:r>
              <a:rPr lang="fr-FR" dirty="0" smtClean="0"/>
              <a:t>Deux ajustements sont à réaliser :</a:t>
            </a:r>
          </a:p>
          <a:p>
            <a:pPr lvl="2"/>
            <a:r>
              <a:rPr lang="fr-FR" dirty="0" smtClean="0"/>
              <a:t>Il faut déclarer la variable :</a:t>
            </a:r>
          </a:p>
          <a:p>
            <a:pPr lvl="3"/>
            <a:r>
              <a:rPr lang="fr-FR" dirty="0" smtClean="0"/>
              <a:t>Dim I as Integer </a:t>
            </a:r>
            <a:r>
              <a:rPr lang="fr-FR" dirty="0" smtClean="0">
                <a:solidFill>
                  <a:srgbClr val="00B050"/>
                </a:solidFill>
              </a:rPr>
              <a:t>‘je déclare I comme un nombre entier  (voir PDF n°2)</a:t>
            </a:r>
          </a:p>
          <a:p>
            <a:pPr lvl="2"/>
            <a:r>
              <a:rPr lang="fr-FR" dirty="0" smtClean="0"/>
              <a:t>La liste des commerciaux ne démarre qu’à la ligne 2, car la première ligne contient les en-têtes. Dans notre cas « I » correspond aux lignes contenant les commerciaux, par conséquent, « I » doit démarrer à 2 </a:t>
            </a:r>
          </a:p>
          <a:p>
            <a:pPr lvl="2">
              <a:buNone/>
            </a:pPr>
            <a:r>
              <a:rPr lang="fr-FR" i="1" dirty="0" smtClean="0"/>
              <a:t>Dim I as Integer</a:t>
            </a:r>
          </a:p>
          <a:p>
            <a:pPr lvl="2">
              <a:buNone/>
            </a:pPr>
            <a:r>
              <a:rPr lang="fr-FR" i="1" dirty="0" smtClean="0"/>
              <a:t>I = 2</a:t>
            </a:r>
          </a:p>
          <a:p>
            <a:pPr lvl="2">
              <a:buNone/>
            </a:pPr>
            <a:r>
              <a:rPr lang="fr-FR" i="1" dirty="0" smtClean="0"/>
              <a:t>While Sheets(« Employé »).cells(I,1).value &lt;&gt; Empty</a:t>
            </a:r>
          </a:p>
          <a:p>
            <a:pPr lvl="2">
              <a:buNone/>
            </a:pPr>
            <a:r>
              <a:rPr lang="fr-FR" i="1" dirty="0" smtClean="0"/>
              <a:t>‘</a:t>
            </a:r>
            <a:r>
              <a:rPr lang="fr-FR" i="1" dirty="0" smtClean="0">
                <a:solidFill>
                  <a:srgbClr val="00B050"/>
                </a:solidFill>
              </a:rPr>
              <a:t>ajout de la cellule dans la liste</a:t>
            </a:r>
          </a:p>
          <a:p>
            <a:pPr lvl="2">
              <a:buNone/>
            </a:pPr>
            <a:r>
              <a:rPr lang="fr-FR" i="1" dirty="0" smtClean="0"/>
              <a:t>I = I +1</a:t>
            </a:r>
          </a:p>
          <a:p>
            <a:pPr lvl="2">
              <a:buNone/>
            </a:pPr>
            <a:r>
              <a:rPr lang="fr-FR" i="1" dirty="0" smtClean="0"/>
              <a:t>Wend</a:t>
            </a:r>
            <a:endParaRPr lang="fr-FR" dirty="0" smtClean="0"/>
          </a:p>
          <a:p>
            <a:pPr lvl="1"/>
            <a:endParaRPr lang="fr-F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Index + Equiv</a:t>
            </a:r>
            <a:endParaRPr lang="fr-FR" dirty="0"/>
          </a:p>
        </p:txBody>
      </p:sp>
      <p:sp>
        <p:nvSpPr>
          <p:cNvPr id="3" name="Espace réservé du contenu 2"/>
          <p:cNvSpPr>
            <a:spLocks noGrp="1"/>
          </p:cNvSpPr>
          <p:nvPr>
            <p:ph sz="quarter" idx="1"/>
          </p:nvPr>
        </p:nvSpPr>
        <p:spPr/>
        <p:txBody>
          <a:bodyPr>
            <a:normAutofit/>
          </a:bodyPr>
          <a:lstStyle/>
          <a:p>
            <a:r>
              <a:rPr lang="fr-FR" dirty="0" smtClean="0"/>
              <a:t>En combinant ces deux fonctions, il est possible d’effectuer une recherche dans une matrice.</a:t>
            </a:r>
          </a:p>
          <a:p>
            <a:r>
              <a:rPr lang="fr-FR" dirty="0" smtClean="0"/>
              <a:t>=Index(Tableau; NumLigne; NumColonne)</a:t>
            </a:r>
          </a:p>
          <a:p>
            <a:pPr lvl="1"/>
            <a:r>
              <a:rPr lang="fr-FR" dirty="0" smtClean="0"/>
              <a:t>Numéro de ligne et Numéro de colonne peuvent être obtenus via la fonction « Equiv »</a:t>
            </a:r>
          </a:p>
          <a:p>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Zoom sur la variable</a:t>
            </a:r>
          </a:p>
          <a:p>
            <a:pPr lvl="1"/>
            <a:r>
              <a:rPr lang="fr-FR" dirty="0" smtClean="0"/>
              <a:t>Une variable est unique à la procédure (à ne déclarer qu’une seule fois dans la procédure même si utilisée plusieurs fois)</a:t>
            </a:r>
          </a:p>
          <a:p>
            <a:pPr lvl="1"/>
            <a:r>
              <a:rPr lang="fr-FR" dirty="0" smtClean="0"/>
              <a:t>Lorsque la variable est déclarée en dehors d’une procédure, alors celle-ci est publique, c’est-à-dire qu’elle s’applique à tout le code.</a:t>
            </a:r>
          </a:p>
          <a:p>
            <a:pPr lvl="1"/>
            <a:r>
              <a:rPr lang="fr-FR" dirty="0" smtClean="0"/>
              <a:t>Un autre moyen de déclarer une variable publique est de la définir ainsi :</a:t>
            </a:r>
          </a:p>
          <a:p>
            <a:pPr lvl="1"/>
            <a:r>
              <a:rPr lang="fr-FR" dirty="0" smtClean="0"/>
              <a:t>Public I as </a:t>
            </a:r>
            <a:r>
              <a:rPr lang="fr-FR" dirty="0" err="1" smtClean="0"/>
              <a:t>Integer</a:t>
            </a:r>
            <a:endParaRPr lang="fr-FR" dirty="0" smtClean="0"/>
          </a:p>
          <a:p>
            <a:pPr lvl="1"/>
            <a:endParaRPr lang="fr-FR" dirty="0" smtClean="0"/>
          </a:p>
          <a:p>
            <a:pPr lvl="1">
              <a:buNone/>
            </a:pPr>
            <a:endParaRPr lang="fr-FR" dirty="0" smtClean="0"/>
          </a:p>
          <a:p>
            <a:pPr lvl="1"/>
            <a:endParaRPr lang="fr-FR" dirty="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Zoom sur la variable</a:t>
            </a:r>
          </a:p>
          <a:p>
            <a:pPr lvl="1"/>
            <a:r>
              <a:rPr lang="fr-FR" dirty="0" smtClean="0"/>
              <a:t>Une variable est typée, en voici une synthèse (pour plus d’informations voir le poly)</a:t>
            </a:r>
          </a:p>
          <a:p>
            <a:pPr lvl="2"/>
            <a:r>
              <a:rPr lang="fr-FR" dirty="0" smtClean="0"/>
              <a:t>Integer = nombre entier court</a:t>
            </a:r>
          </a:p>
          <a:p>
            <a:pPr lvl="2"/>
            <a:r>
              <a:rPr lang="fr-FR" dirty="0" smtClean="0"/>
              <a:t>Long = Nombre entier long</a:t>
            </a:r>
          </a:p>
          <a:p>
            <a:pPr lvl="2"/>
            <a:r>
              <a:rPr lang="fr-FR" dirty="0" smtClean="0"/>
              <a:t>Double = Valeur décimale longue</a:t>
            </a:r>
          </a:p>
          <a:p>
            <a:pPr lvl="2"/>
            <a:r>
              <a:rPr lang="fr-FR" dirty="0" smtClean="0"/>
              <a:t>String = Chaîne de caractères (255 caractères)</a:t>
            </a:r>
          </a:p>
          <a:p>
            <a:pPr lvl="2"/>
            <a:r>
              <a:rPr lang="fr-FR" dirty="0" smtClean="0"/>
              <a:t>Boolean = TRUE ou FALSE (vrai ou faux)</a:t>
            </a:r>
          </a:p>
          <a:p>
            <a:pPr lvl="2"/>
            <a:r>
              <a:rPr lang="fr-FR" dirty="0" smtClean="0"/>
              <a:t>Date = Éponyme</a:t>
            </a:r>
          </a:p>
          <a:p>
            <a:pPr lvl="1">
              <a:buNone/>
            </a:pPr>
            <a:r>
              <a:rPr lang="fr-FR" dirty="0" smtClean="0"/>
              <a:t>….</a:t>
            </a:r>
          </a:p>
          <a:p>
            <a:pPr lvl="1"/>
            <a:endParaRPr lang="fr-FR" dirty="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Sub ChargementPage</a:t>
            </a:r>
          </a:p>
          <a:p>
            <a:pPr lvl="1"/>
            <a:r>
              <a:rPr lang="fr-FR" dirty="0" smtClean="0"/>
              <a:t>Ajouter la cellule à la liste</a:t>
            </a:r>
            <a:endParaRPr lang="fr-FR" dirty="0"/>
          </a:p>
          <a:p>
            <a:pPr lvl="1"/>
            <a:r>
              <a:rPr lang="fr-FR" dirty="0" smtClean="0"/>
              <a:t>On ajoute la cellule Sheets(«Employé»).Cells(I,1).value dans la Combobox « ListeCommercial »</a:t>
            </a:r>
          </a:p>
          <a:p>
            <a:pPr lvl="1"/>
            <a:r>
              <a:rPr lang="fr-FR" dirty="0" smtClean="0"/>
              <a:t>La fonction d’ajout est : AddItem</a:t>
            </a:r>
          </a:p>
          <a:p>
            <a:pPr lvl="1"/>
            <a:r>
              <a:rPr lang="fr-FR" dirty="0" smtClean="0"/>
              <a:t>Objet.AddItem Elément </a:t>
            </a:r>
          </a:p>
          <a:p>
            <a:pPr lvl="1"/>
            <a:r>
              <a:rPr lang="fr-FR" dirty="0" smtClean="0"/>
              <a:t>Le code est donc</a:t>
            </a:r>
          </a:p>
          <a:p>
            <a:pPr lvl="1">
              <a:buNone/>
            </a:pPr>
            <a:r>
              <a:rPr lang="fr-FR" sz="1800" i="1" dirty="0" smtClean="0"/>
              <a:t>LCG.ListeCommercial.AddItem Sheets(«Employé»).Cells(I,1).value </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Sub ChargementPage</a:t>
            </a:r>
          </a:p>
          <a:p>
            <a:pPr lvl="1"/>
            <a:r>
              <a:rPr lang="fr-FR" dirty="0" smtClean="0"/>
              <a:t>Réutilisation d’un même objet sur tout le code</a:t>
            </a:r>
          </a:p>
          <a:p>
            <a:pPr lvl="1"/>
            <a:r>
              <a:rPr lang="fr-FR" sz="1800" dirty="0" smtClean="0"/>
              <a:t>La fonction  « With… End With » Objet permet de simplifier l’utilisation de l’objet dans le code :</a:t>
            </a:r>
          </a:p>
          <a:p>
            <a:pPr lvl="1"/>
            <a:r>
              <a:rPr lang="fr-FR" sz="1800" dirty="0" smtClean="0"/>
              <a:t>With Sheets(« Employé »)</a:t>
            </a:r>
          </a:p>
          <a:p>
            <a:pPr lvl="1"/>
            <a:r>
              <a:rPr lang="fr-FR" sz="1800" dirty="0" smtClean="0"/>
              <a:t>LCG.ListeCommercial.Additem .cells(I,1).value</a:t>
            </a:r>
          </a:p>
          <a:p>
            <a:pPr lvl="1"/>
            <a:r>
              <a:rPr lang="fr-FR" sz="1800" dirty="0" smtClean="0"/>
              <a:t>‘</a:t>
            </a:r>
            <a:r>
              <a:rPr lang="fr-FR" sz="1800" dirty="0" smtClean="0">
                <a:solidFill>
                  <a:srgbClr val="00B050"/>
                </a:solidFill>
              </a:rPr>
              <a:t>ici .cells ( I,1).value revient au même que Sheets(«Employé»).cells( I,1).value</a:t>
            </a:r>
          </a:p>
          <a:p>
            <a:pPr lvl="1"/>
            <a:r>
              <a:rPr lang="fr-FR" sz="1800" dirty="0" smtClean="0">
                <a:solidFill>
                  <a:srgbClr val="00B050"/>
                </a:solidFill>
              </a:rPr>
              <a:t>‘Cela fonctionne entre With et End With.</a:t>
            </a:r>
          </a:p>
          <a:p>
            <a:pPr lvl="1"/>
            <a:r>
              <a:rPr lang="fr-FR" sz="1800" dirty="0" smtClean="0">
                <a:solidFill>
                  <a:srgbClr val="00B050"/>
                </a:solidFill>
              </a:rPr>
              <a:t>‘Il est bien sur pas possible de mettre plusieurs fois la fonction With simultanément.</a:t>
            </a:r>
          </a:p>
          <a:p>
            <a:pPr lvl="1"/>
            <a:r>
              <a:rPr lang="fr-FR" sz="1800" dirty="0" smtClean="0"/>
              <a:t>End With</a:t>
            </a:r>
            <a:br>
              <a:rPr lang="fr-FR" sz="1800" dirty="0" smtClean="0"/>
            </a:br>
            <a:endParaRPr lang="fr-FR" sz="1800" dirty="0" smtClean="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Sub ChargementPage</a:t>
            </a:r>
            <a:r>
              <a:rPr lang="fr-FR" sz="1800" dirty="0" smtClean="0"/>
              <a:t/>
            </a:r>
            <a:br>
              <a:rPr lang="fr-FR" sz="1800" dirty="0" smtClean="0"/>
            </a:br>
            <a:endParaRPr lang="fr-FR" sz="1800" dirty="0" smtClean="0"/>
          </a:p>
        </p:txBody>
      </p:sp>
      <p:pic>
        <p:nvPicPr>
          <p:cNvPr id="3074" name="Picture 2"/>
          <p:cNvPicPr>
            <a:picLocks noChangeAspect="1" noChangeArrowheads="1"/>
          </p:cNvPicPr>
          <p:nvPr/>
        </p:nvPicPr>
        <p:blipFill>
          <a:blip r:embed="rId3" cstate="print"/>
          <a:srcRect/>
          <a:stretch>
            <a:fillRect/>
          </a:stretch>
        </p:blipFill>
        <p:spPr bwMode="auto">
          <a:xfrm>
            <a:off x="1331640" y="1916832"/>
            <a:ext cx="4968552" cy="41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Sub ChargementPage</a:t>
            </a:r>
          </a:p>
          <a:p>
            <a:pPr lvl="1"/>
            <a:r>
              <a:rPr lang="fr-FR" dirty="0" smtClean="0"/>
              <a:t>Remplir les listes de produits et de clients</a:t>
            </a:r>
          </a:p>
          <a:p>
            <a:pPr lvl="1"/>
            <a:r>
              <a:rPr lang="fr-FR" dirty="0" smtClean="0"/>
              <a:t>Même procédé que pour la liste d’employés.</a:t>
            </a:r>
          </a:p>
          <a:p>
            <a:pPr lvl="1"/>
            <a:r>
              <a:rPr lang="fr-FR" dirty="0" smtClean="0"/>
              <a:t>Il suffit d’aller chercher les données dans la bonne feuille (ici Stock et Client)</a:t>
            </a:r>
          </a:p>
          <a:p>
            <a:pPr lvl="1"/>
            <a:endParaRPr lang="fr-FR" dirty="0" smtClean="0"/>
          </a:p>
          <a:p>
            <a:pPr lvl="1"/>
            <a:endParaRPr lang="fr-FR" dirty="0" smtClean="0"/>
          </a:p>
          <a:p>
            <a:pPr lvl="1"/>
            <a:r>
              <a:rPr lang="fr-FR" dirty="0" smtClean="0"/>
              <a:t>Terminer la procédure par l’affichage de la fenêtre LCG</a:t>
            </a:r>
          </a:p>
          <a:p>
            <a:pPr lvl="1">
              <a:buNone/>
            </a:pPr>
            <a:r>
              <a:rPr lang="fr-FR" i="1" dirty="0" smtClean="0"/>
              <a:t>LCG.Show </a:t>
            </a:r>
            <a:r>
              <a:rPr lang="fr-FR" i="1" dirty="0" smtClean="0">
                <a:solidFill>
                  <a:srgbClr val="00B050"/>
                </a:solidFill>
              </a:rPr>
              <a:t>‘(cacher la fenêtre LCG.Hide)</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387424"/>
            <a:ext cx="7467600" cy="1143000"/>
          </a:xfrm>
        </p:spPr>
        <p:txBody>
          <a:bodyPr/>
          <a:lstStyle/>
          <a:p>
            <a:r>
              <a:rPr lang="fr-FR" dirty="0" smtClean="0"/>
              <a:t>Deuxième partie</a:t>
            </a:r>
            <a:endParaRPr lang="fr-FR" dirty="0"/>
          </a:p>
        </p:txBody>
      </p:sp>
      <p:pic>
        <p:nvPicPr>
          <p:cNvPr id="4098" name="Picture 2"/>
          <p:cNvPicPr>
            <a:picLocks noChangeAspect="1" noChangeArrowheads="1"/>
          </p:cNvPicPr>
          <p:nvPr/>
        </p:nvPicPr>
        <p:blipFill>
          <a:blip r:embed="rId3" cstate="print"/>
          <a:srcRect/>
          <a:stretch>
            <a:fillRect/>
          </a:stretch>
        </p:blipFill>
        <p:spPr bwMode="auto">
          <a:xfrm>
            <a:off x="1661470" y="714356"/>
            <a:ext cx="6482430" cy="60373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a:t>
            </a:r>
            <a:endParaRPr lang="fr-FR" dirty="0"/>
          </a:p>
        </p:txBody>
      </p:sp>
      <p:sp>
        <p:nvSpPr>
          <p:cNvPr id="3" name="Espace réservé du contenu 2"/>
          <p:cNvSpPr>
            <a:spLocks noGrp="1"/>
          </p:cNvSpPr>
          <p:nvPr>
            <p:ph sz="quarter" idx="1"/>
          </p:nvPr>
        </p:nvSpPr>
        <p:spPr>
          <a:xfrm>
            <a:off x="179512" y="1412776"/>
            <a:ext cx="7776864" cy="4873752"/>
          </a:xfrm>
        </p:spPr>
        <p:txBody>
          <a:bodyPr>
            <a:normAutofit/>
          </a:bodyPr>
          <a:lstStyle/>
          <a:p>
            <a:r>
              <a:rPr lang="fr-FR" dirty="0" smtClean="0"/>
              <a:t>Affecter la macro au bouton « Lancer l’application »</a:t>
            </a:r>
          </a:p>
          <a:p>
            <a:pPr lvl="1"/>
            <a:r>
              <a:rPr lang="fr-FR" dirty="0" smtClean="0"/>
              <a:t>Clic droit sur le bouton « Lancer l’application » (feuille Excel)</a:t>
            </a:r>
          </a:p>
          <a:p>
            <a:pPr lvl="1"/>
            <a:endParaRPr lang="fr-FR" dirty="0" smtClean="0"/>
          </a:p>
          <a:p>
            <a:pPr lvl="1"/>
            <a:endParaRPr lang="fr-FR" dirty="0" smtClean="0"/>
          </a:p>
          <a:p>
            <a:pPr lvl="1"/>
            <a:endParaRPr lang="fr-FR" dirty="0" smtClean="0"/>
          </a:p>
          <a:p>
            <a:pPr lvl="1"/>
            <a:r>
              <a:rPr lang="fr-FR" dirty="0" smtClean="0"/>
              <a:t>Puis affecter la macro (procédure)</a:t>
            </a:r>
          </a:p>
        </p:txBody>
      </p:sp>
      <p:pic>
        <p:nvPicPr>
          <p:cNvPr id="5122" name="Picture 2"/>
          <p:cNvPicPr>
            <a:picLocks noChangeAspect="1" noChangeArrowheads="1"/>
          </p:cNvPicPr>
          <p:nvPr/>
        </p:nvPicPr>
        <p:blipFill>
          <a:blip r:embed="rId3" cstate="print"/>
          <a:srcRect/>
          <a:stretch>
            <a:fillRect/>
          </a:stretch>
        </p:blipFill>
        <p:spPr bwMode="auto">
          <a:xfrm>
            <a:off x="1714480" y="2643182"/>
            <a:ext cx="3143272" cy="1502153"/>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5072066" y="4077072"/>
            <a:ext cx="3065167" cy="27809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normAutofit fontScale="92500"/>
          </a:bodyPr>
          <a:lstStyle/>
          <a:p>
            <a:r>
              <a:rPr lang="fr-FR" dirty="0" smtClean="0"/>
              <a:t>Ajouter des lignes dans la facture : </a:t>
            </a:r>
          </a:p>
          <a:p>
            <a:pPr lvl="1"/>
            <a:r>
              <a:rPr lang="fr-FR" dirty="0" smtClean="0"/>
              <a:t>s’effectue lors du clic sur le bouton « AJ_LIG_COM »</a:t>
            </a:r>
          </a:p>
          <a:p>
            <a:pPr lvl="1"/>
            <a:r>
              <a:rPr lang="fr-FR" dirty="0" smtClean="0"/>
              <a:t>Par conséquent le code s’exécutera au clic sur ce bouton</a:t>
            </a:r>
          </a:p>
          <a:p>
            <a:r>
              <a:rPr lang="fr-FR" dirty="0" smtClean="0"/>
              <a:t>Action utilisateur :</a:t>
            </a:r>
          </a:p>
          <a:p>
            <a:pPr lvl="1"/>
            <a:r>
              <a:rPr lang="fr-FR" dirty="0" smtClean="0"/>
              <a:t>Sélectionner un commercial (obligatoire)</a:t>
            </a:r>
          </a:p>
          <a:p>
            <a:pPr lvl="1"/>
            <a:r>
              <a:rPr lang="fr-FR" dirty="0" smtClean="0"/>
              <a:t>Sélectionner un client (obligatoire)</a:t>
            </a:r>
          </a:p>
          <a:p>
            <a:pPr lvl="1"/>
            <a:r>
              <a:rPr lang="fr-FR" dirty="0" smtClean="0"/>
              <a:t>Sélectionner un produit (obligatoire)</a:t>
            </a:r>
          </a:p>
          <a:p>
            <a:pPr lvl="1"/>
            <a:r>
              <a:rPr lang="fr-FR" dirty="0" smtClean="0"/>
              <a:t>Saisie d’une quantité (obligatoire : nombre entre 0 et 1000)</a:t>
            </a:r>
          </a:p>
          <a:p>
            <a:r>
              <a:rPr lang="fr-FR" dirty="0" smtClean="0"/>
              <a:t>Le système</a:t>
            </a:r>
          </a:p>
          <a:p>
            <a:pPr lvl="1"/>
            <a:r>
              <a:rPr lang="fr-FR" dirty="0" smtClean="0"/>
              <a:t>Ajoute la ligne dans la ListBox « Commandes »</a:t>
            </a:r>
          </a:p>
          <a:p>
            <a:pPr lvl="1"/>
            <a:r>
              <a:rPr lang="fr-FR" dirty="0" smtClean="0"/>
              <a:t>Mettre à jour le total de la commande sur l’application</a:t>
            </a:r>
          </a:p>
          <a:p>
            <a:pPr lvl="1"/>
            <a:r>
              <a:rPr lang="fr-FR" dirty="0" smtClean="0"/>
              <a:t>Ajoute les informations dans la feuille « Données »</a:t>
            </a:r>
          </a:p>
        </p:txBody>
      </p:sp>
      <p:sp>
        <p:nvSpPr>
          <p:cNvPr id="5" name="Flèche droite 4"/>
          <p:cNvSpPr/>
          <p:nvPr/>
        </p:nvSpPr>
        <p:spPr>
          <a:xfrm>
            <a:off x="357158" y="2355720"/>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Traduction en code</a:t>
            </a:r>
          </a:p>
          <a:p>
            <a:pPr lvl="1"/>
            <a:r>
              <a:rPr lang="fr-FR" dirty="0" smtClean="0"/>
              <a:t>Contrôler la sélection d’un commercial</a:t>
            </a:r>
          </a:p>
          <a:p>
            <a:pPr lvl="1"/>
            <a:r>
              <a:rPr lang="fr-FR" dirty="0" smtClean="0"/>
              <a:t>Contrôler la sélection d’un client</a:t>
            </a:r>
          </a:p>
          <a:p>
            <a:pPr lvl="1"/>
            <a:r>
              <a:rPr lang="fr-FR" dirty="0" smtClean="0"/>
              <a:t>Contrôler la sélection d’un produit</a:t>
            </a:r>
          </a:p>
          <a:p>
            <a:pPr lvl="1"/>
            <a:r>
              <a:rPr lang="fr-FR" dirty="0" smtClean="0"/>
              <a:t>Contrôler la saisie d’un nombre entre 0 et 1000 pour la quantité</a:t>
            </a:r>
          </a:p>
          <a:p>
            <a:pPr lvl="1"/>
            <a:r>
              <a:rPr lang="fr-FR" dirty="0" smtClean="0"/>
              <a:t>Ajouter le produit et la quantité choisie dans la ListBox « Commandes »</a:t>
            </a:r>
          </a:p>
          <a:p>
            <a:pPr lvl="1"/>
            <a:r>
              <a:rPr lang="fr-FR" dirty="0" smtClean="0"/>
              <a:t>Ajoute les informations dans la feuille « Données »</a:t>
            </a:r>
          </a:p>
          <a:p>
            <a:pPr lvl="1"/>
            <a:r>
              <a:rPr lang="fr-FR" dirty="0" smtClean="0"/>
              <a:t>Calculer les totaux sur la facture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Index + Equiv</a:t>
            </a:r>
            <a:endParaRPr lang="fr-FR" dirty="0"/>
          </a:p>
        </p:txBody>
      </p:sp>
      <p:sp>
        <p:nvSpPr>
          <p:cNvPr id="3" name="Espace réservé du contenu 2"/>
          <p:cNvSpPr>
            <a:spLocks noGrp="1"/>
          </p:cNvSpPr>
          <p:nvPr>
            <p:ph sz="quarter" idx="1"/>
          </p:nvPr>
        </p:nvSpPr>
        <p:spPr/>
        <p:txBody>
          <a:bodyPr>
            <a:normAutofit/>
          </a:bodyPr>
          <a:lstStyle/>
          <a:p>
            <a:r>
              <a:rPr lang="fr-FR" dirty="0" smtClean="0"/>
              <a:t>Exemple : rechercher une note pour un étudiant</a:t>
            </a:r>
          </a:p>
          <a:p>
            <a:pPr>
              <a:buNone/>
            </a:pPr>
            <a:endParaRPr lang="fr-FR" dirty="0" smtClean="0"/>
          </a:p>
          <a:p>
            <a:endParaRPr lang="fr-FR" dirty="0" smtClean="0"/>
          </a:p>
          <a:p>
            <a:pPr lvl="1"/>
            <a:endParaRPr lang="fr-FR" dirty="0" smtClean="0"/>
          </a:p>
        </p:txBody>
      </p:sp>
      <p:pic>
        <p:nvPicPr>
          <p:cNvPr id="1026" name="Picture 2"/>
          <p:cNvPicPr>
            <a:picLocks noChangeAspect="1" noChangeArrowheads="1"/>
          </p:cNvPicPr>
          <p:nvPr/>
        </p:nvPicPr>
        <p:blipFill>
          <a:blip r:embed="rId4" cstate="print"/>
          <a:srcRect/>
          <a:stretch>
            <a:fillRect/>
          </a:stretch>
        </p:blipFill>
        <p:spPr bwMode="auto">
          <a:xfrm>
            <a:off x="642910" y="2786058"/>
            <a:ext cx="7879496" cy="2880320"/>
          </a:xfrm>
          <a:prstGeom prst="rect">
            <a:avLst/>
          </a:prstGeom>
          <a:noFill/>
          <a:ln w="9525">
            <a:noFill/>
            <a:miter lim="800000"/>
            <a:headEnd/>
            <a:tailEnd/>
          </a:ln>
        </p:spPr>
      </p:pic>
      <p:graphicFrame>
        <p:nvGraphicFramePr>
          <p:cNvPr id="7" name="Objet 6"/>
          <p:cNvGraphicFramePr>
            <a:graphicFrameLocks noChangeAspect="1"/>
          </p:cNvGraphicFramePr>
          <p:nvPr>
            <p:extLst>
              <p:ext uri="{D42A27DB-BD31-4B8C-83A1-F6EECF244321}">
                <p14:modId xmlns:p14="http://schemas.microsoft.com/office/powerpoint/2010/main" val="4154048864"/>
              </p:ext>
            </p:extLst>
          </p:nvPr>
        </p:nvGraphicFramePr>
        <p:xfrm>
          <a:off x="3857620" y="1928802"/>
          <a:ext cx="1285884" cy="1084965"/>
        </p:xfrm>
        <a:graphic>
          <a:graphicData uri="http://schemas.openxmlformats.org/presentationml/2006/ole">
            <mc:AlternateContent xmlns:mc="http://schemas.openxmlformats.org/markup-compatibility/2006">
              <mc:Choice xmlns:v="urn:schemas-microsoft-com:vml" Requires="v">
                <p:oleObj spid="_x0000_s3109" name="Feuille de calcul" showAsIcon="1" r:id="rId5" imgW="914400" imgH="771525" progId="Excel.Sheet.12">
                  <p:embed/>
                </p:oleObj>
              </mc:Choice>
              <mc:Fallback>
                <p:oleObj name="Feuille de calcul" showAsIcon="1" r:id="rId5" imgW="914400" imgH="771525" progId="Excel.Sheet.12">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20" y="1928802"/>
                        <a:ext cx="1285884" cy="10849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normAutofit fontScale="92500" lnSpcReduction="10000"/>
          </a:bodyPr>
          <a:lstStyle/>
          <a:p>
            <a:r>
              <a:rPr lang="fr-FR" dirty="0" smtClean="0"/>
              <a:t>Contrôler la sélection d’un commercial</a:t>
            </a:r>
          </a:p>
          <a:p>
            <a:pPr lvl="1"/>
            <a:r>
              <a:rPr lang="fr-FR" dirty="0" smtClean="0"/>
              <a:t>Dans notre Combobox « ListeCommercial », il n’est pas possible de saisir manuellement une valeur (style du combobox : 2 – DropDownList ), nous devons donc contrôler que la valeur d’affichage (Text) du Combobox n’est pas nul.</a:t>
            </a:r>
          </a:p>
          <a:p>
            <a:pPr lvl="1"/>
            <a:r>
              <a:rPr lang="fr-FR" dirty="0" smtClean="0"/>
              <a:t>Texte : Si la valeur d’affichage du Combobox est nulle alors Erreur</a:t>
            </a:r>
          </a:p>
          <a:p>
            <a:pPr lvl="1"/>
            <a:r>
              <a:rPr lang="fr-FR" dirty="0" smtClean="0"/>
              <a:t>Code :</a:t>
            </a:r>
          </a:p>
          <a:p>
            <a:pPr lvl="1">
              <a:buNone/>
            </a:pPr>
            <a:r>
              <a:rPr lang="fr-FR" i="1" dirty="0" smtClean="0"/>
              <a:t>If LCG.ListeCommercial.Text = Empty Then </a:t>
            </a:r>
          </a:p>
          <a:p>
            <a:pPr lvl="1">
              <a:buNone/>
            </a:pPr>
            <a:r>
              <a:rPr lang="fr-FR" i="1" dirty="0" smtClean="0">
                <a:solidFill>
                  <a:srgbClr val="00B050"/>
                </a:solidFill>
              </a:rPr>
              <a:t>‘Inscription de l’erreur</a:t>
            </a:r>
          </a:p>
          <a:p>
            <a:pPr lvl="1">
              <a:buNone/>
            </a:pPr>
            <a:r>
              <a:rPr lang="fr-FR" i="1" dirty="0" smtClean="0"/>
              <a:t>Else </a:t>
            </a:r>
          </a:p>
          <a:p>
            <a:pPr lvl="1">
              <a:buNone/>
            </a:pPr>
            <a:r>
              <a:rPr lang="fr-FR" i="1" dirty="0" smtClean="0">
                <a:solidFill>
                  <a:srgbClr val="00B050"/>
                </a:solidFill>
              </a:rPr>
              <a:t>‘Cas où il n’y a pas d’erreur (facultatif)</a:t>
            </a:r>
          </a:p>
          <a:p>
            <a:pPr lvl="1">
              <a:buNone/>
            </a:pPr>
            <a:r>
              <a:rPr lang="fr-FR" i="1" dirty="0" smtClean="0"/>
              <a:t>End if</a:t>
            </a: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normAutofit/>
          </a:bodyPr>
          <a:lstStyle/>
          <a:p>
            <a:r>
              <a:rPr lang="fr-FR" dirty="0" smtClean="0"/>
              <a:t>Zoom sur If… Then… Else… End If</a:t>
            </a:r>
          </a:p>
          <a:p>
            <a:pPr lvl="1"/>
            <a:r>
              <a:rPr lang="fr-FR" dirty="0" smtClean="0"/>
              <a:t>A l’instar d’Excel, il s’agit de voir si l’exécution d’une condition est réussie :</a:t>
            </a:r>
          </a:p>
          <a:p>
            <a:pPr lvl="1"/>
            <a:r>
              <a:rPr lang="fr-FR" dirty="0" smtClean="0"/>
              <a:t>Structure :</a:t>
            </a:r>
          </a:p>
          <a:p>
            <a:pPr lvl="2">
              <a:buNone/>
            </a:pPr>
            <a:r>
              <a:rPr lang="fr-FR" i="1" dirty="0" smtClean="0"/>
              <a:t>If  Condition Then</a:t>
            </a:r>
          </a:p>
          <a:p>
            <a:pPr lvl="2">
              <a:buNone/>
            </a:pPr>
            <a:r>
              <a:rPr lang="fr-FR" i="1" dirty="0" smtClean="0">
                <a:solidFill>
                  <a:srgbClr val="00B050"/>
                </a:solidFill>
              </a:rPr>
              <a:t>‘Valeur si condition = OK</a:t>
            </a:r>
          </a:p>
          <a:p>
            <a:pPr lvl="2">
              <a:buNone/>
            </a:pPr>
            <a:r>
              <a:rPr lang="fr-FR" i="1" dirty="0" smtClean="0"/>
              <a:t>Else</a:t>
            </a:r>
          </a:p>
          <a:p>
            <a:pPr lvl="2">
              <a:buNone/>
            </a:pPr>
            <a:r>
              <a:rPr lang="fr-FR" i="1" dirty="0" smtClean="0">
                <a:solidFill>
                  <a:srgbClr val="00B050"/>
                </a:solidFill>
              </a:rPr>
              <a:t>‘Valeur si condition = KO</a:t>
            </a:r>
          </a:p>
          <a:p>
            <a:pPr lvl="2">
              <a:buNone/>
            </a:pPr>
            <a:r>
              <a:rPr lang="fr-FR" i="1" dirty="0" smtClean="0"/>
              <a:t>End If</a:t>
            </a:r>
          </a:p>
          <a:p>
            <a:pPr lvl="1"/>
            <a:r>
              <a:rPr lang="fr-FR" dirty="0" smtClean="0"/>
              <a:t>Exemple de condition : </a:t>
            </a:r>
            <a:r>
              <a:rPr lang="fr-FR" i="1" dirty="0" smtClean="0"/>
              <a:t>Variable1 = 2</a:t>
            </a:r>
          </a:p>
          <a:p>
            <a:pPr lvl="1"/>
            <a:r>
              <a:rPr lang="fr-FR" dirty="0" smtClean="0"/>
              <a:t>Exemple 2 : </a:t>
            </a:r>
            <a:r>
              <a:rPr lang="fr-FR" i="1" dirty="0" smtClean="0"/>
              <a:t>Variable1 &gt; 2 </a:t>
            </a:r>
            <a:r>
              <a:rPr lang="fr-FR" i="1" dirty="0" smtClean="0">
                <a:solidFill>
                  <a:srgbClr val="0070C0"/>
                </a:solidFill>
              </a:rPr>
              <a:t>And</a:t>
            </a:r>
            <a:r>
              <a:rPr lang="fr-FR" i="1" dirty="0" smtClean="0"/>
              <a:t> Variable1 &lt; 3</a:t>
            </a:r>
          </a:p>
          <a:p>
            <a:pPr lvl="1"/>
            <a:r>
              <a:rPr lang="fr-FR" dirty="0" smtClean="0"/>
              <a:t>Exemple 3 </a:t>
            </a:r>
            <a:r>
              <a:rPr lang="fr-FR" i="1" dirty="0" smtClean="0"/>
              <a:t>: Variable1 = 2 </a:t>
            </a:r>
            <a:r>
              <a:rPr lang="fr-FR" i="1" dirty="0" smtClean="0">
                <a:solidFill>
                  <a:srgbClr val="0070C0"/>
                </a:solidFill>
              </a:rPr>
              <a:t>Or</a:t>
            </a:r>
            <a:r>
              <a:rPr lang="fr-FR" i="1" dirty="0" smtClean="0"/>
              <a:t> Variable1 = 2</a:t>
            </a:r>
            <a:r>
              <a:rPr lang="fr-FR" i="1" dirty="0" smtClean="0">
                <a:solidFill>
                  <a:srgbClr val="0070C0"/>
                </a:solidFill>
              </a:rPr>
              <a:t>.</a:t>
            </a:r>
            <a:r>
              <a:rPr lang="fr-FR" i="1" dirty="0" smtClean="0"/>
              <a:t>1</a:t>
            </a:r>
          </a:p>
        </p:txBody>
      </p:sp>
      <p:sp>
        <p:nvSpPr>
          <p:cNvPr id="4" name="Rectangle 3"/>
          <p:cNvSpPr/>
          <p:nvPr/>
        </p:nvSpPr>
        <p:spPr>
          <a:xfrm>
            <a:off x="6553454" y="4921788"/>
            <a:ext cx="2376264" cy="936104"/>
          </a:xfrm>
          <a:prstGeom prst="wedgeRectCallout">
            <a:avLst>
              <a:gd name="adj1" fmla="val -63162"/>
              <a:gd name="adj2" fmla="val 463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bg1"/>
                </a:solidFill>
              </a:rPr>
              <a:t>Remarque générale </a:t>
            </a:r>
            <a:r>
              <a:rPr lang="fr-FR" sz="1200" dirty="0" smtClean="0">
                <a:solidFill>
                  <a:schemeClr val="bg1"/>
                </a:solidFill>
              </a:rPr>
              <a:t>: La virgule est remplacée par un point, le point virgule par une virgule. </a:t>
            </a:r>
            <a:endParaRPr lang="fr-FR" sz="1200" dirty="0">
              <a:solidFill>
                <a:schemeClr val="bg1"/>
              </a:solidFill>
            </a:endParaRPr>
          </a:p>
        </p:txBody>
      </p:sp>
      <p:sp>
        <p:nvSpPr>
          <p:cNvPr id="5" name="Rectangle 4"/>
          <p:cNvSpPr/>
          <p:nvPr/>
        </p:nvSpPr>
        <p:spPr>
          <a:xfrm>
            <a:off x="4071934" y="5280118"/>
            <a:ext cx="504056" cy="79208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6" name="Rectangle 5"/>
          <p:cNvSpPr/>
          <p:nvPr/>
        </p:nvSpPr>
        <p:spPr>
          <a:xfrm>
            <a:off x="3786182" y="6326560"/>
            <a:ext cx="1368152" cy="531440"/>
          </a:xfrm>
          <a:prstGeom prst="wedgeRectCallout">
            <a:avLst>
              <a:gd name="adj1" fmla="val -13893"/>
              <a:gd name="adj2" fmla="val -118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bg1"/>
                </a:solidFill>
              </a:rPr>
              <a:t>Opérateur de liaison (ET OU)</a:t>
            </a:r>
            <a:endParaRPr lang="fr-FR" sz="1200" dirty="0">
              <a:solidFill>
                <a:schemeClr val="bg1"/>
              </a:solidFill>
            </a:endParaRP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normAutofit/>
          </a:bodyPr>
          <a:lstStyle/>
          <a:p>
            <a:r>
              <a:rPr lang="fr-FR" dirty="0" smtClean="0"/>
              <a:t>Contrôler la sélection d’un commercial</a:t>
            </a:r>
          </a:p>
          <a:p>
            <a:pPr lvl="2">
              <a:buNone/>
            </a:pPr>
            <a:r>
              <a:rPr lang="fr-FR" i="1" dirty="0" smtClean="0">
                <a:solidFill>
                  <a:srgbClr val="00B050"/>
                </a:solidFill>
              </a:rPr>
              <a:t>‘syntaxe du If Then raccourci : 1 ligne pas de End If</a:t>
            </a:r>
          </a:p>
          <a:p>
            <a:pPr lvl="2">
              <a:buNone/>
            </a:pPr>
            <a:r>
              <a:rPr lang="fr-FR" i="1" dirty="0" smtClean="0"/>
              <a:t>If LCG.ListeCommercial.text = Empty then CodeErreur = 1</a:t>
            </a:r>
          </a:p>
          <a:p>
            <a:r>
              <a:rPr lang="fr-FR" dirty="0" smtClean="0"/>
              <a:t>On attribue un nombre à la variable « CodeErreur » pour chaque erreur potentielle :</a:t>
            </a:r>
          </a:p>
          <a:p>
            <a:pPr lvl="2">
              <a:buNone/>
            </a:pPr>
            <a:r>
              <a:rPr lang="fr-FR" i="1" dirty="0" smtClean="0"/>
              <a:t>Dim CodeErreur As Integer</a:t>
            </a:r>
          </a:p>
          <a:p>
            <a:pPr lvl="2">
              <a:buNone/>
            </a:pPr>
            <a:r>
              <a:rPr lang="fr-FR" i="1" dirty="0" smtClean="0"/>
              <a:t>If LCG.ListeClient.text = Empty Then CodeErreur = 1</a:t>
            </a:r>
          </a:p>
          <a:p>
            <a:pPr lvl="2">
              <a:buNone/>
            </a:pPr>
            <a:r>
              <a:rPr lang="fr-FR" i="1" dirty="0" smtClean="0"/>
              <a:t>If LCG.ListeProduit.text = Empty Then CodeErreur = 2</a:t>
            </a:r>
          </a:p>
          <a:p>
            <a:pPr lvl="2">
              <a:buNone/>
            </a:pPr>
            <a:r>
              <a:rPr lang="fr-FR" i="1" dirty="0" smtClean="0"/>
              <a:t>If LCG.ListeCommercial.text = Empty Then CodeErreur = 3</a:t>
            </a:r>
          </a:p>
          <a:p>
            <a:pPr lvl="2">
              <a:buNone/>
            </a:pPr>
            <a:r>
              <a:rPr lang="fr-FR" i="1" dirty="0" smtClean="0"/>
              <a:t>If LCG.Qté.text = Empty Then CodeErreur = 4</a:t>
            </a: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normAutofit/>
          </a:bodyPr>
          <a:lstStyle/>
          <a:p>
            <a:r>
              <a:rPr lang="fr-FR" dirty="0" smtClean="0"/>
              <a:t>Contrôler la saisie de la quantité</a:t>
            </a:r>
          </a:p>
          <a:p>
            <a:pPr lvl="1"/>
            <a:r>
              <a:rPr lang="fr-FR" dirty="0" smtClean="0"/>
              <a:t>Test si c’est un nombre</a:t>
            </a:r>
          </a:p>
          <a:p>
            <a:pPr lvl="1"/>
            <a:r>
              <a:rPr lang="fr-FR" dirty="0" smtClean="0"/>
              <a:t>Fonction IsNumeric(Valeur testée) as Boolean :</a:t>
            </a:r>
          </a:p>
          <a:p>
            <a:pPr lvl="2">
              <a:buNone/>
            </a:pPr>
            <a:r>
              <a:rPr lang="fr-FR" i="1" dirty="0" smtClean="0"/>
              <a:t>If IsNumeric(LCG.Qté.text) = False Then CodeErreur = 5</a:t>
            </a:r>
          </a:p>
          <a:p>
            <a:pPr lvl="1"/>
            <a:r>
              <a:rPr lang="fr-FR" dirty="0" smtClean="0"/>
              <a:t>Test si c’est entre 0 et 1000</a:t>
            </a:r>
          </a:p>
          <a:p>
            <a:pPr lvl="2">
              <a:buNone/>
            </a:pPr>
            <a:r>
              <a:rPr lang="fr-FR" i="1" dirty="0" smtClean="0"/>
              <a:t>If CInt(LCG.Qté.text) &lt; 1 And CInt(LCG.Qté.text) &gt; 1000 Then CodeErreur = 6</a:t>
            </a:r>
          </a:p>
          <a:p>
            <a:pPr lvl="2">
              <a:buNone/>
            </a:pPr>
            <a:r>
              <a:rPr lang="fr-FR" i="1" dirty="0" smtClean="0">
                <a:solidFill>
                  <a:srgbClr val="00B050"/>
                </a:solidFill>
              </a:rPr>
              <a:t>‘Cint(Valeur) As Integer : Convertit la valeur en nombre entier Integer.</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normAutofit/>
          </a:bodyPr>
          <a:lstStyle/>
          <a:p>
            <a:r>
              <a:rPr lang="fr-FR" dirty="0" smtClean="0"/>
              <a:t>Les problèmes identifiés</a:t>
            </a:r>
          </a:p>
          <a:p>
            <a:pPr lvl="1"/>
            <a:r>
              <a:rPr lang="fr-FR" dirty="0" smtClean="0"/>
              <a:t>CodeErreur est égal au code de la dernière erreur ramenée.</a:t>
            </a:r>
          </a:p>
          <a:p>
            <a:pPr lvl="1"/>
            <a:r>
              <a:rPr lang="fr-FR" dirty="0" smtClean="0"/>
              <a:t>Bug de conversion :</a:t>
            </a:r>
          </a:p>
          <a:p>
            <a:pPr lvl="2"/>
            <a:r>
              <a:rPr lang="fr-FR" dirty="0" smtClean="0"/>
              <a:t>Si IsNumeric() est « False », le Cint() ne pourra pas s’effectuer (si c’est pas un nombre, on ne pourra pas le convertir, l’application va planter)</a:t>
            </a:r>
          </a:p>
          <a:p>
            <a:pPr lvl="1"/>
            <a:r>
              <a:rPr lang="fr-FR" dirty="0" smtClean="0"/>
              <a:t>CodeErreur est vide si pas d’erreur</a:t>
            </a:r>
          </a:p>
          <a:p>
            <a:pPr lvl="1"/>
            <a:r>
              <a:rPr lang="fr-FR" dirty="0" smtClean="0"/>
              <a:t>S’il y’a une autre erreur que l’on aurait pu oublier comment on fait ?</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normAutofit lnSpcReduction="10000"/>
          </a:bodyPr>
          <a:lstStyle/>
          <a:p>
            <a:r>
              <a:rPr lang="fr-FR" dirty="0" smtClean="0"/>
              <a:t>S’il y’a une autre erreur que l’on aurait pu oublier </a:t>
            </a:r>
            <a:r>
              <a:rPr lang="fr-FR" smtClean="0"/>
              <a:t>comment fait-on </a:t>
            </a:r>
            <a:r>
              <a:rPr lang="fr-FR" dirty="0" smtClean="0"/>
              <a:t>?</a:t>
            </a:r>
          </a:p>
          <a:p>
            <a:pPr lvl="1"/>
            <a:r>
              <a:rPr lang="fr-FR" dirty="0" smtClean="0"/>
              <a:t>On Error GoTo </a:t>
            </a:r>
            <a:r>
              <a:rPr lang="fr-FR" dirty="0" err="1" smtClean="0"/>
              <a:t>Etiquette</a:t>
            </a:r>
            <a:endParaRPr lang="fr-FR" dirty="0" smtClean="0"/>
          </a:p>
          <a:p>
            <a:pPr lvl="1"/>
            <a:r>
              <a:rPr lang="fr-FR" dirty="0" smtClean="0"/>
              <a:t>Cette fonction permet d’aller à l’étiquette dès qu’il détecte une erreur applicative (grossièrement : si l’application plante, cela permet d’éviter un plantage et d’aller à l’étiquette)</a:t>
            </a:r>
          </a:p>
          <a:p>
            <a:pPr lvl="1"/>
            <a:r>
              <a:rPr lang="fr-FR" dirty="0" smtClean="0"/>
              <a:t>Par exemple</a:t>
            </a:r>
          </a:p>
          <a:p>
            <a:pPr lvl="2">
              <a:buNone/>
            </a:pPr>
            <a:r>
              <a:rPr lang="fr-FR" i="1" dirty="0" smtClean="0"/>
              <a:t>On Error GoTo 10</a:t>
            </a:r>
          </a:p>
          <a:p>
            <a:pPr lvl="2">
              <a:buNone/>
            </a:pPr>
            <a:r>
              <a:rPr lang="fr-FR" i="1" dirty="0" smtClean="0">
                <a:solidFill>
                  <a:srgbClr val="00B050"/>
                </a:solidFill>
              </a:rPr>
              <a:t>‘code</a:t>
            </a:r>
          </a:p>
          <a:p>
            <a:pPr lvl="2">
              <a:buNone/>
            </a:pPr>
            <a:r>
              <a:rPr lang="fr-FR" i="1" dirty="0" smtClean="0">
                <a:solidFill>
                  <a:srgbClr val="00B050"/>
                </a:solidFill>
              </a:rPr>
              <a:t>…</a:t>
            </a:r>
          </a:p>
          <a:p>
            <a:pPr lvl="2">
              <a:buNone/>
            </a:pPr>
            <a:r>
              <a:rPr lang="fr-FR" i="1" dirty="0" smtClean="0"/>
              <a:t>10</a:t>
            </a:r>
            <a:r>
              <a:rPr lang="fr-FR" i="1" dirty="0" smtClean="0">
                <a:solidFill>
                  <a:srgbClr val="00B050"/>
                </a:solidFill>
              </a:rPr>
              <a:t> ‘suite du code</a:t>
            </a:r>
          </a:p>
          <a:p>
            <a:pPr lvl="2">
              <a:buNone/>
            </a:pPr>
            <a:r>
              <a:rPr lang="fr-FR" i="1" dirty="0" smtClean="0">
                <a:solidFill>
                  <a:srgbClr val="00B050"/>
                </a:solidFill>
              </a:rPr>
              <a:t>‘si il y’a une erreur dans le code, le système va à l’étiquette 10</a:t>
            </a: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normAutofit fontScale="92500" lnSpcReduction="20000"/>
          </a:bodyPr>
          <a:lstStyle/>
          <a:p>
            <a:r>
              <a:rPr lang="fr-FR" dirty="0" smtClean="0"/>
              <a:t>S’il y’a une autre erreur que l’on aurait pu oublier comment on fait ?</a:t>
            </a:r>
          </a:p>
          <a:p>
            <a:pPr lvl="1"/>
            <a:r>
              <a:rPr lang="fr-FR" dirty="0" smtClean="0"/>
              <a:t>OK pour On Error GoTo 10, mais comment savoir que c’est une erreur technique quand on arrive à l’étiquette 10?</a:t>
            </a:r>
          </a:p>
          <a:p>
            <a:pPr lvl="1"/>
            <a:r>
              <a:rPr lang="fr-FR" dirty="0" smtClean="0"/>
              <a:t>On défini une valeur à CodeErreur au préalable </a:t>
            </a:r>
          </a:p>
          <a:p>
            <a:pPr lvl="1">
              <a:buNone/>
            </a:pPr>
            <a:r>
              <a:rPr lang="fr-FR" i="1" dirty="0" smtClean="0"/>
              <a:t>CodeErreur = 0</a:t>
            </a:r>
          </a:p>
          <a:p>
            <a:pPr lvl="1">
              <a:buNone/>
            </a:pPr>
            <a:r>
              <a:rPr lang="fr-FR" i="1" dirty="0" smtClean="0"/>
              <a:t>On Error GoTo 10</a:t>
            </a:r>
          </a:p>
          <a:p>
            <a:pPr lvl="1">
              <a:buNone/>
            </a:pPr>
            <a:r>
              <a:rPr lang="fr-FR" i="1" dirty="0" smtClean="0">
                <a:solidFill>
                  <a:srgbClr val="00B050"/>
                </a:solidFill>
              </a:rPr>
              <a:t>'contrôle que les listes ne sont pas vides</a:t>
            </a:r>
          </a:p>
          <a:p>
            <a:pPr lvl="1">
              <a:buNone/>
            </a:pPr>
            <a:r>
              <a:rPr lang="fr-FR" i="1" dirty="0" smtClean="0"/>
              <a:t>If LCG.ListeClient.text = Empty Then CodeErreur = 1</a:t>
            </a:r>
          </a:p>
          <a:p>
            <a:pPr lvl="1">
              <a:buNone/>
            </a:pPr>
            <a:r>
              <a:rPr lang="fr-FR" i="1" dirty="0" smtClean="0"/>
              <a:t>If LCG.ListeProduit.text = Empty Then CodeErreur = 2</a:t>
            </a:r>
          </a:p>
          <a:p>
            <a:pPr lvl="1">
              <a:buNone/>
            </a:pPr>
            <a:r>
              <a:rPr lang="fr-FR" i="1" dirty="0" smtClean="0"/>
              <a:t>If LCG.ListeCommercial.text = Empty Then CodeErreur = 3</a:t>
            </a:r>
          </a:p>
          <a:p>
            <a:pPr lvl="1">
              <a:buNone/>
            </a:pPr>
            <a:r>
              <a:rPr lang="fr-FR" i="1" dirty="0" smtClean="0"/>
              <a:t>If LCG.Qté.text = Empty Then CodeErreur = 4</a:t>
            </a:r>
          </a:p>
          <a:p>
            <a:pPr lvl="1">
              <a:buNone/>
            </a:pPr>
            <a:r>
              <a:rPr lang="fr-FR" i="1" dirty="0" smtClean="0"/>
              <a:t>If IsNumeric(LCG.Qté.text) = False Then CodeErreur = 5</a:t>
            </a:r>
          </a:p>
          <a:p>
            <a:pPr lvl="1">
              <a:buNone/>
            </a:pPr>
            <a:r>
              <a:rPr lang="fr-FR" i="1" dirty="0" smtClean="0"/>
              <a:t>If CInt(LCG.Qté.text) &lt; 1 And CInt(LCG.Qté.text) &gt; 1000 Then CodeErreur = 6</a:t>
            </a:r>
          </a:p>
          <a:p>
            <a:pPr lvl="1">
              <a:buNone/>
            </a:pPr>
            <a:r>
              <a:rPr lang="fr-FR" i="1" dirty="0" smtClean="0"/>
              <a:t>10</a:t>
            </a:r>
          </a:p>
          <a:p>
            <a:pPr lvl="1"/>
            <a:endParaRPr lang="fr-FR" i="1" dirty="0" smtClean="0">
              <a:solidFill>
                <a:srgbClr val="00B050"/>
              </a:solidFill>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8964488" cy="4873752"/>
          </a:xfrm>
        </p:spPr>
        <p:txBody>
          <a:bodyPr>
            <a:normAutofit lnSpcReduction="10000"/>
          </a:bodyPr>
          <a:lstStyle/>
          <a:p>
            <a:r>
              <a:rPr lang="fr-FR" dirty="0" smtClean="0"/>
              <a:t>Quel CodeErreur s’il n’y a pas d’erreurs ?</a:t>
            </a:r>
          </a:p>
          <a:p>
            <a:pPr lvl="1"/>
            <a:r>
              <a:rPr lang="fr-FR" dirty="0" smtClean="0"/>
              <a:t>On peut attribuer un CodeErreur au terme des contrôles :</a:t>
            </a:r>
          </a:p>
          <a:p>
            <a:pPr lvl="2">
              <a:buNone/>
            </a:pPr>
            <a:r>
              <a:rPr lang="fr-FR" i="1" dirty="0" smtClean="0"/>
              <a:t>CodeErreur = 0</a:t>
            </a:r>
          </a:p>
          <a:p>
            <a:pPr lvl="2">
              <a:buNone/>
            </a:pPr>
            <a:r>
              <a:rPr lang="fr-FR" i="1" dirty="0" smtClean="0"/>
              <a:t>On Error GoTo 10</a:t>
            </a:r>
          </a:p>
          <a:p>
            <a:pPr lvl="2">
              <a:buNone/>
            </a:pPr>
            <a:r>
              <a:rPr lang="fr-FR" i="1" dirty="0" smtClean="0">
                <a:solidFill>
                  <a:srgbClr val="00B050"/>
                </a:solidFill>
              </a:rPr>
              <a:t>'contrôle que les listes ne sont pas vides</a:t>
            </a:r>
          </a:p>
          <a:p>
            <a:pPr lvl="2">
              <a:buNone/>
            </a:pPr>
            <a:r>
              <a:rPr lang="fr-FR" i="1" dirty="0" smtClean="0"/>
              <a:t>If LCG.ListeClient.text = Empty Then CodeErreur = 1</a:t>
            </a:r>
          </a:p>
          <a:p>
            <a:pPr lvl="2">
              <a:buNone/>
            </a:pPr>
            <a:r>
              <a:rPr lang="fr-FR" i="1" dirty="0" smtClean="0"/>
              <a:t>If LCG.ListeProduit.text = Empty Then CodeErreur = 2</a:t>
            </a:r>
          </a:p>
          <a:p>
            <a:pPr lvl="2">
              <a:buNone/>
            </a:pPr>
            <a:r>
              <a:rPr lang="fr-FR" i="1" dirty="0" smtClean="0"/>
              <a:t>If LCG.ListeCommercial.text = Empty Then CodeErreur = 3</a:t>
            </a:r>
          </a:p>
          <a:p>
            <a:pPr lvl="2">
              <a:buNone/>
            </a:pPr>
            <a:r>
              <a:rPr lang="fr-FR" i="1" dirty="0" smtClean="0"/>
              <a:t>If LCG.Qté.text = Empty Then CodeErreur = 4</a:t>
            </a:r>
          </a:p>
          <a:p>
            <a:pPr lvl="2">
              <a:buNone/>
            </a:pPr>
            <a:r>
              <a:rPr lang="fr-FR" i="1" dirty="0" smtClean="0"/>
              <a:t>If IsNumeric(LCG.Qté.text) = False Then CodeErreur = 5</a:t>
            </a:r>
          </a:p>
          <a:p>
            <a:pPr lvl="2">
              <a:buNone/>
            </a:pPr>
            <a:r>
              <a:rPr lang="fr-FR" i="1" dirty="0" smtClean="0"/>
              <a:t>If CInt(LCG.Qté.text) &lt; 1 And CInt(LCG.Qté.text) &gt; 1000 Then CodeErreur = 6</a:t>
            </a:r>
          </a:p>
          <a:p>
            <a:pPr lvl="2">
              <a:buNone/>
            </a:pPr>
            <a:r>
              <a:rPr lang="fr-FR" i="1" dirty="0" smtClean="0"/>
              <a:t>CodeErreur = 7</a:t>
            </a:r>
          </a:p>
          <a:p>
            <a:pPr lvl="2">
              <a:buNone/>
            </a:pPr>
            <a:r>
              <a:rPr lang="fr-FR" i="1" dirty="0" smtClean="0"/>
              <a:t>10</a:t>
            </a:r>
          </a:p>
          <a:p>
            <a:pPr lvl="1"/>
            <a:endParaRPr lang="fr-FR" i="1" dirty="0" smtClean="0">
              <a:solidFill>
                <a:srgbClr val="00B050"/>
              </a:solidFill>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8964488" cy="4873752"/>
          </a:xfrm>
        </p:spPr>
        <p:txBody>
          <a:bodyPr>
            <a:normAutofit/>
          </a:bodyPr>
          <a:lstStyle/>
          <a:p>
            <a:r>
              <a:rPr lang="fr-FR" dirty="0" smtClean="0"/>
              <a:t>Déroulement du code : </a:t>
            </a:r>
          </a:p>
          <a:p>
            <a:pPr lvl="1"/>
            <a:r>
              <a:rPr lang="fr-FR" dirty="0" smtClean="0"/>
              <a:t>Sauf erreur technique, dans tous les cas de figure, une fois arrivé à l’étiquette 10, la variable « CodeErreur » aura la valeur 7 :</a:t>
            </a:r>
          </a:p>
          <a:p>
            <a:pPr lvl="2"/>
            <a:r>
              <a:rPr lang="fr-FR" dirty="0" smtClean="0"/>
              <a:t>Même si la variable « CodeErreur » a pu changer de valeur durant les différents contrôles, alors à la fin du bloc il prendra la valeur 7 car la dernière ligne avant l’étiquette 10 est « CodeErreur = 7 »</a:t>
            </a:r>
          </a:p>
          <a:p>
            <a:pPr lvl="2"/>
            <a:r>
              <a:rPr lang="fr-FR" dirty="0" smtClean="0">
                <a:solidFill>
                  <a:srgbClr val="FF0000"/>
                </a:solidFill>
              </a:rPr>
              <a:t>LE CODE EST LU DE MANIÈRE LINÉAIRE ET PROCÉDURAL</a:t>
            </a:r>
          </a:p>
          <a:p>
            <a:pPr lvl="1"/>
            <a:r>
              <a:rPr lang="fr-FR" dirty="0" smtClean="0"/>
              <a:t>Par conséquent, une fois une erreur détectée dans les blocs « If..Then..Else », nous allons rajouter une instruction permettant d’aller directement à l’étiquette 10</a:t>
            </a:r>
          </a:p>
          <a:p>
            <a:pPr lvl="1"/>
            <a:r>
              <a:rPr lang="fr-FR" dirty="0" smtClean="0"/>
              <a:t>Instruction : </a:t>
            </a:r>
            <a:r>
              <a:rPr lang="fr-FR" i="1" dirty="0" smtClean="0"/>
              <a:t>GoTo </a:t>
            </a:r>
            <a:r>
              <a:rPr lang="fr-FR" i="1" dirty="0" err="1" smtClean="0"/>
              <a:t>Etiquette</a:t>
            </a:r>
            <a:endParaRPr lang="fr-FR" i="1" dirty="0" smtClean="0"/>
          </a:p>
          <a:p>
            <a:pPr lvl="1"/>
            <a:r>
              <a:rPr lang="fr-FR" dirty="0" smtClean="0"/>
              <a:t>Ajouter une autre action aux blocs Then ou Else : </a:t>
            </a:r>
            <a:r>
              <a:rPr lang="fr-FR" i="1" dirty="0" smtClean="0"/>
              <a:t>« : »</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8964488" cy="4873752"/>
          </a:xfrm>
        </p:spPr>
        <p:txBody>
          <a:bodyPr>
            <a:normAutofit/>
          </a:bodyPr>
          <a:lstStyle/>
          <a:p>
            <a:r>
              <a:rPr lang="fr-FR" dirty="0" smtClean="0"/>
              <a:t>Voici le code : </a:t>
            </a:r>
          </a:p>
        </p:txBody>
      </p:sp>
      <p:pic>
        <p:nvPicPr>
          <p:cNvPr id="7171" name="Picture 3"/>
          <p:cNvPicPr>
            <a:picLocks noChangeAspect="1" noChangeArrowheads="1"/>
          </p:cNvPicPr>
          <p:nvPr/>
        </p:nvPicPr>
        <p:blipFill>
          <a:blip r:embed="rId3" cstate="print"/>
          <a:srcRect/>
          <a:stretch>
            <a:fillRect/>
          </a:stretch>
        </p:blipFill>
        <p:spPr bwMode="auto">
          <a:xfrm>
            <a:off x="899592" y="1916832"/>
            <a:ext cx="6724650" cy="2924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611560" y="3284984"/>
            <a:ext cx="8064896" cy="2880320"/>
          </a:xfrm>
          <a:prstGeom prst="rect">
            <a:avLst/>
          </a:prstGeom>
          <a:noFill/>
          <a:ln w="9525">
            <a:noFill/>
            <a:miter lim="800000"/>
            <a:headEnd/>
            <a:tailEnd/>
          </a:ln>
        </p:spPr>
      </p:pic>
      <p:sp>
        <p:nvSpPr>
          <p:cNvPr id="2" name="Titre 1"/>
          <p:cNvSpPr>
            <a:spLocks noGrp="1"/>
          </p:cNvSpPr>
          <p:nvPr>
            <p:ph type="title"/>
          </p:nvPr>
        </p:nvSpPr>
        <p:spPr/>
        <p:txBody>
          <a:bodyPr/>
          <a:lstStyle/>
          <a:p>
            <a:r>
              <a:rPr lang="fr-FR" dirty="0" smtClean="0"/>
              <a:t>Index + Equiv</a:t>
            </a:r>
            <a:endParaRPr lang="fr-FR" dirty="0"/>
          </a:p>
        </p:txBody>
      </p:sp>
      <p:sp>
        <p:nvSpPr>
          <p:cNvPr id="3" name="Espace réservé du contenu 2"/>
          <p:cNvSpPr>
            <a:spLocks noGrp="1"/>
          </p:cNvSpPr>
          <p:nvPr>
            <p:ph sz="quarter" idx="1"/>
          </p:nvPr>
        </p:nvSpPr>
        <p:spPr/>
        <p:txBody>
          <a:bodyPr>
            <a:normAutofit/>
          </a:bodyPr>
          <a:lstStyle/>
          <a:p>
            <a:r>
              <a:rPr lang="fr-FR" dirty="0" smtClean="0"/>
              <a:t>Ligne de la note = Position de l’élève dans le tableau</a:t>
            </a:r>
          </a:p>
          <a:p>
            <a:r>
              <a:rPr lang="fr-FR" dirty="0" smtClean="0"/>
              <a:t>Colonne de la note = Position de la matière dans le tableau</a:t>
            </a:r>
          </a:p>
          <a:p>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8964488" cy="4873752"/>
          </a:xfrm>
        </p:spPr>
        <p:txBody>
          <a:bodyPr>
            <a:normAutofit/>
          </a:bodyPr>
          <a:lstStyle/>
          <a:p>
            <a:r>
              <a:rPr lang="fr-FR" dirty="0" smtClean="0"/>
              <a:t>Résumé : </a:t>
            </a:r>
          </a:p>
          <a:p>
            <a:pPr>
              <a:buNone/>
            </a:pPr>
            <a:endParaRPr lang="fr-FR" dirty="0" smtClean="0"/>
          </a:p>
        </p:txBody>
      </p:sp>
      <p:graphicFrame>
        <p:nvGraphicFramePr>
          <p:cNvPr id="5" name="Tableau 4"/>
          <p:cNvGraphicFramePr>
            <a:graphicFrameLocks noGrp="1"/>
          </p:cNvGraphicFramePr>
          <p:nvPr/>
        </p:nvGraphicFramePr>
        <p:xfrm>
          <a:off x="1475656" y="1916832"/>
          <a:ext cx="6096000" cy="4735760"/>
        </p:xfrm>
        <a:graphic>
          <a:graphicData uri="http://schemas.openxmlformats.org/drawingml/2006/table">
            <a:tbl>
              <a:tblPr firstRow="1" bandRow="1">
                <a:tableStyleId>{5C22544A-7EE6-4342-B048-85BDC9FD1C3A}</a:tableStyleId>
              </a:tblPr>
              <a:tblGrid>
                <a:gridCol w="1584176"/>
                <a:gridCol w="4511824"/>
              </a:tblGrid>
              <a:tr h="468052">
                <a:tc>
                  <a:txBody>
                    <a:bodyPr/>
                    <a:lstStyle/>
                    <a:p>
                      <a:r>
                        <a:rPr lang="fr-FR" dirty="0" smtClean="0"/>
                        <a:t>CodeErreur</a:t>
                      </a:r>
                      <a:endParaRPr lang="fr-FR" dirty="0"/>
                    </a:p>
                  </a:txBody>
                  <a:tcPr/>
                </a:tc>
                <a:tc>
                  <a:txBody>
                    <a:bodyPr/>
                    <a:lstStyle/>
                    <a:p>
                      <a:r>
                        <a:rPr lang="fr-FR" dirty="0" smtClean="0"/>
                        <a:t>Message d’erreur</a:t>
                      </a:r>
                      <a:r>
                        <a:rPr lang="fr-FR" baseline="0" dirty="0" smtClean="0"/>
                        <a:t> / Action</a:t>
                      </a:r>
                      <a:endParaRPr lang="fr-FR" dirty="0"/>
                    </a:p>
                  </a:txBody>
                  <a:tcPr/>
                </a:tc>
              </a:tr>
              <a:tr h="468052">
                <a:tc>
                  <a:txBody>
                    <a:bodyPr/>
                    <a:lstStyle/>
                    <a:p>
                      <a:r>
                        <a:rPr lang="fr-FR" sz="1600" dirty="0" smtClean="0"/>
                        <a:t>0</a:t>
                      </a:r>
                      <a:endParaRPr lang="fr-FR" sz="1600" dirty="0"/>
                    </a:p>
                  </a:txBody>
                  <a:tcPr/>
                </a:tc>
                <a:tc>
                  <a:txBody>
                    <a:bodyPr/>
                    <a:lstStyle/>
                    <a:p>
                      <a:r>
                        <a:rPr lang="fr-FR" sz="1600" dirty="0" smtClean="0"/>
                        <a:t>« Erreur technique »</a:t>
                      </a:r>
                    </a:p>
                  </a:txBody>
                  <a:tcPr/>
                </a:tc>
              </a:tr>
              <a:tr h="468052">
                <a:tc>
                  <a:txBody>
                    <a:bodyPr/>
                    <a:lstStyle/>
                    <a:p>
                      <a:r>
                        <a:rPr lang="fr-FR" sz="1600" dirty="0" smtClean="0"/>
                        <a:t>1</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t>« Il faut choisir un client » </a:t>
                      </a:r>
                    </a:p>
                    <a:p>
                      <a:endParaRPr lang="fr-FR" sz="1600" dirty="0"/>
                    </a:p>
                  </a:txBody>
                  <a:tcPr/>
                </a:tc>
              </a:tr>
              <a:tr h="468052">
                <a:tc>
                  <a:txBody>
                    <a:bodyPr/>
                    <a:lstStyle/>
                    <a:p>
                      <a:r>
                        <a:rPr lang="fr-FR" sz="1600" dirty="0" smtClean="0"/>
                        <a:t>2</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t>« Il faut choisir un produit » </a:t>
                      </a:r>
                    </a:p>
                    <a:p>
                      <a:endParaRPr lang="fr-FR" sz="1600" dirty="0"/>
                    </a:p>
                  </a:txBody>
                  <a:tcPr/>
                </a:tc>
              </a:tr>
              <a:tr h="468052">
                <a:tc>
                  <a:txBody>
                    <a:bodyPr/>
                    <a:lstStyle/>
                    <a:p>
                      <a:r>
                        <a:rPr lang="fr-FR" sz="1600" dirty="0" smtClean="0"/>
                        <a:t>3</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t>« Il faut choisir un commercial »</a:t>
                      </a:r>
                    </a:p>
                    <a:p>
                      <a:endParaRPr lang="fr-FR" sz="1600" dirty="0"/>
                    </a:p>
                  </a:txBody>
                  <a:tcPr/>
                </a:tc>
              </a:tr>
              <a:tr h="468052">
                <a:tc>
                  <a:txBody>
                    <a:bodyPr/>
                    <a:lstStyle/>
                    <a:p>
                      <a:r>
                        <a:rPr lang="fr-FR" sz="1600" dirty="0" smtClean="0"/>
                        <a:t>4</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t>« Il faut écrire une quantité » </a:t>
                      </a:r>
                    </a:p>
                    <a:p>
                      <a:endParaRPr lang="fr-FR" sz="1600" dirty="0"/>
                    </a:p>
                  </a:txBody>
                  <a:tcPr/>
                </a:tc>
              </a:tr>
              <a:tr h="468052">
                <a:tc>
                  <a:txBody>
                    <a:bodyPr/>
                    <a:lstStyle/>
                    <a:p>
                      <a:r>
                        <a:rPr lang="fr-FR" sz="1600" dirty="0" smtClean="0"/>
                        <a:t>5</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t>«La quantité doit être un nombre »</a:t>
                      </a:r>
                    </a:p>
                  </a:txBody>
                  <a:tcPr/>
                </a:tc>
              </a:tr>
              <a:tr h="468052">
                <a:tc>
                  <a:txBody>
                    <a:bodyPr/>
                    <a:lstStyle/>
                    <a:p>
                      <a:r>
                        <a:rPr lang="fr-FR" sz="1600" dirty="0" smtClean="0"/>
                        <a:t>6</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t>«La quantité ne convient pas »</a:t>
                      </a:r>
                    </a:p>
                    <a:p>
                      <a:endParaRPr lang="fr-FR" sz="1600" dirty="0"/>
                    </a:p>
                  </a:txBody>
                  <a:tcPr/>
                </a:tc>
              </a:tr>
              <a:tr h="436004">
                <a:tc>
                  <a:txBody>
                    <a:bodyPr/>
                    <a:lstStyle/>
                    <a:p>
                      <a:r>
                        <a:rPr lang="fr-FR" sz="1600" dirty="0" smtClean="0"/>
                        <a:t>7</a:t>
                      </a:r>
                      <a:endParaRPr lang="fr-FR" sz="1600" dirty="0"/>
                    </a:p>
                  </a:txBody>
                  <a:tcPr/>
                </a:tc>
                <a:tc>
                  <a:txBody>
                    <a:bodyPr/>
                    <a:lstStyle/>
                    <a:p>
                      <a:r>
                        <a:rPr lang="fr-FR" sz="1600" dirty="0" smtClean="0"/>
                        <a:t>Code</a:t>
                      </a:r>
                      <a:r>
                        <a:rPr lang="fr-FR" sz="1600" baseline="0" dirty="0" smtClean="0"/>
                        <a:t> de l’ajout de la ligne </a:t>
                      </a:r>
                      <a:endParaRPr lang="fr-FR" sz="1600" dirty="0"/>
                    </a:p>
                  </a:txBody>
                  <a:tcPr/>
                </a:tc>
              </a:tr>
            </a:tbl>
          </a:graphicData>
        </a:graphic>
      </p:graphicFrame>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p:txBody>
          <a:bodyPr/>
          <a:lstStyle/>
          <a:p>
            <a:r>
              <a:rPr lang="fr-FR" dirty="0" smtClean="0"/>
              <a:t>Select Case</a:t>
            </a:r>
          </a:p>
          <a:p>
            <a:pPr lvl="1"/>
            <a:r>
              <a:rPr lang="fr-FR" dirty="0" smtClean="0"/>
              <a:t>Permet de balayer les différentes valeurs potentielles d’une valeur ou d’un objet.</a:t>
            </a:r>
          </a:p>
          <a:p>
            <a:pPr lvl="2">
              <a:buNone/>
            </a:pPr>
            <a:r>
              <a:rPr lang="fr-FR" i="1" dirty="0" smtClean="0"/>
              <a:t>Select Case Valeur</a:t>
            </a:r>
          </a:p>
          <a:p>
            <a:pPr lvl="2">
              <a:buNone/>
            </a:pPr>
            <a:r>
              <a:rPr lang="fr-FR" i="1" dirty="0" smtClean="0"/>
              <a:t>Case 0</a:t>
            </a:r>
          </a:p>
          <a:p>
            <a:pPr lvl="2">
              <a:buNone/>
            </a:pPr>
            <a:r>
              <a:rPr lang="fr-FR" i="1" dirty="0" smtClean="0">
                <a:solidFill>
                  <a:srgbClr val="00B050"/>
                </a:solidFill>
              </a:rPr>
              <a:t>‘code si la valeur est égale à  0</a:t>
            </a:r>
          </a:p>
          <a:p>
            <a:pPr lvl="2">
              <a:buNone/>
            </a:pPr>
            <a:r>
              <a:rPr lang="fr-FR" i="1" dirty="0" smtClean="0"/>
              <a:t>Case1 </a:t>
            </a:r>
          </a:p>
          <a:p>
            <a:pPr lvl="2">
              <a:buNone/>
            </a:pPr>
            <a:r>
              <a:rPr lang="fr-FR" i="1" dirty="0" smtClean="0"/>
              <a:t>‘</a:t>
            </a:r>
            <a:r>
              <a:rPr lang="fr-FR" i="1" dirty="0" smtClean="0">
                <a:solidFill>
                  <a:srgbClr val="00B050"/>
                </a:solidFill>
              </a:rPr>
              <a:t>code si la valeur est égale à  1</a:t>
            </a:r>
          </a:p>
          <a:p>
            <a:pPr lvl="2">
              <a:buNone/>
            </a:pPr>
            <a:r>
              <a:rPr lang="fr-FR" i="1" dirty="0" smtClean="0"/>
              <a:t>Case « Test »</a:t>
            </a:r>
          </a:p>
          <a:p>
            <a:pPr lvl="2">
              <a:buNone/>
            </a:pPr>
            <a:r>
              <a:rPr lang="fr-FR" i="1" dirty="0" smtClean="0">
                <a:solidFill>
                  <a:srgbClr val="00B050"/>
                </a:solidFill>
              </a:rPr>
              <a:t>‘code si la valeur est égale à  Test</a:t>
            </a:r>
          </a:p>
          <a:p>
            <a:pPr lvl="2">
              <a:buNone/>
            </a:pPr>
            <a:r>
              <a:rPr lang="fr-FR" i="1" dirty="0" smtClean="0"/>
              <a:t>End Select</a:t>
            </a:r>
          </a:p>
          <a:p>
            <a:pPr lvl="1"/>
            <a:endParaRPr lang="fr-FR"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pic>
        <p:nvPicPr>
          <p:cNvPr id="8194" name="Picture 2"/>
          <p:cNvPicPr>
            <a:picLocks noChangeAspect="1" noChangeArrowheads="1"/>
          </p:cNvPicPr>
          <p:nvPr/>
        </p:nvPicPr>
        <p:blipFill>
          <a:blip r:embed="rId3" cstate="print"/>
          <a:srcRect/>
          <a:stretch>
            <a:fillRect/>
          </a:stretch>
        </p:blipFill>
        <p:spPr bwMode="auto">
          <a:xfrm>
            <a:off x="1475656" y="1298034"/>
            <a:ext cx="6398518" cy="5559966"/>
          </a:xfrm>
          <a:prstGeom prst="rect">
            <a:avLst/>
          </a:prstGeom>
          <a:noFill/>
          <a:ln w="9525">
            <a:noFill/>
            <a:miter lim="800000"/>
            <a:headEnd/>
            <a:tailEnd/>
          </a:ln>
        </p:spPr>
      </p:pic>
      <p:sp>
        <p:nvSpPr>
          <p:cNvPr id="6" name="Rectangle 5"/>
          <p:cNvSpPr/>
          <p:nvPr/>
        </p:nvSpPr>
        <p:spPr>
          <a:xfrm>
            <a:off x="251520" y="3857628"/>
            <a:ext cx="1224136" cy="792088"/>
          </a:xfrm>
          <a:prstGeom prst="wedgeRectCallout">
            <a:avLst>
              <a:gd name="adj1" fmla="val 63469"/>
              <a:gd name="adj2" fmla="val 31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smtClean="0">
                <a:solidFill>
                  <a:schemeClr val="bg1"/>
                </a:solidFill>
              </a:rPr>
              <a:t>Msgbox</a:t>
            </a:r>
            <a:r>
              <a:rPr lang="fr-FR" sz="1200" b="1" dirty="0" smtClean="0">
                <a:solidFill>
                  <a:schemeClr val="bg1"/>
                </a:solidFill>
              </a:rPr>
              <a:t> </a:t>
            </a:r>
            <a:r>
              <a:rPr lang="fr-FR" sz="1200" dirty="0" smtClean="0">
                <a:solidFill>
                  <a:schemeClr val="bg1"/>
                </a:solidFill>
              </a:rPr>
              <a:t>: affiche un message à l’utilisateur</a:t>
            </a:r>
            <a:endParaRPr lang="fr-FR" sz="1200" dirty="0">
              <a:solidFill>
                <a:schemeClr val="bg1"/>
              </a:solidFill>
            </a:endParaRPr>
          </a:p>
        </p:txBody>
      </p:sp>
      <p:sp>
        <p:nvSpPr>
          <p:cNvPr id="7" name="Rectangle 6"/>
          <p:cNvSpPr/>
          <p:nvPr/>
        </p:nvSpPr>
        <p:spPr>
          <a:xfrm>
            <a:off x="5364088" y="5214950"/>
            <a:ext cx="2065432" cy="792088"/>
          </a:xfrm>
          <a:prstGeom prst="wedgeRectCallout">
            <a:avLst>
              <a:gd name="adj1" fmla="val -69710"/>
              <a:gd name="adj2" fmla="val 88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bg1"/>
                </a:solidFill>
              </a:rPr>
              <a:t>C’est ici que l’on va mettre le code d’ajout de la ligne  : cas où tout va bien</a:t>
            </a:r>
            <a:endParaRPr lang="fr-FR" sz="1200" dirty="0">
              <a:solidFill>
                <a:schemeClr val="bg1"/>
              </a:solidFill>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Remplir la feuille « Données » de la manière suivante :</a:t>
            </a:r>
          </a:p>
          <a:p>
            <a:pPr lvl="1"/>
            <a:r>
              <a:rPr lang="fr-FR" dirty="0" smtClean="0"/>
              <a:t>Rechercher la première ligne dispo dans la feuille « Données »</a:t>
            </a:r>
          </a:p>
          <a:p>
            <a:pPr lvl="1"/>
            <a:r>
              <a:rPr lang="fr-FR" dirty="0" smtClean="0"/>
              <a:t>Colonne 1 : Produit</a:t>
            </a:r>
          </a:p>
          <a:p>
            <a:pPr lvl="2"/>
            <a:r>
              <a:rPr lang="fr-FR" dirty="0" err="1" smtClean="0"/>
              <a:t>ListeProduit.Text</a:t>
            </a:r>
            <a:endParaRPr lang="fr-FR" dirty="0" smtClean="0"/>
          </a:p>
          <a:p>
            <a:pPr lvl="1"/>
            <a:r>
              <a:rPr lang="fr-FR" dirty="0" smtClean="0"/>
              <a:t>Colonne 2 : Quantité</a:t>
            </a:r>
          </a:p>
          <a:p>
            <a:pPr lvl="2"/>
            <a:r>
              <a:rPr lang="fr-FR" dirty="0" err="1" smtClean="0"/>
              <a:t>Qté.Text</a:t>
            </a:r>
            <a:endParaRPr lang="fr-FR" dirty="0" smtClean="0"/>
          </a:p>
          <a:p>
            <a:pPr lvl="1"/>
            <a:r>
              <a:rPr lang="fr-FR" dirty="0" smtClean="0"/>
              <a:t>Colonne 3 : Prix unitaire HT</a:t>
            </a:r>
          </a:p>
          <a:p>
            <a:pPr lvl="2"/>
            <a:r>
              <a:rPr lang="fr-FR" dirty="0" smtClean="0"/>
              <a:t>=RECHERCHEV(Colonne1;</a:t>
            </a:r>
            <a:r>
              <a:rPr lang="fr-FR" dirty="0" err="1" smtClean="0"/>
              <a:t>Stock!A:E</a:t>
            </a:r>
            <a:r>
              <a:rPr lang="fr-FR" dirty="0" smtClean="0"/>
              <a:t>;4;FAUX)</a:t>
            </a:r>
          </a:p>
          <a:p>
            <a:pPr lvl="1"/>
            <a:r>
              <a:rPr lang="fr-FR" dirty="0" smtClean="0"/>
              <a:t>Colonne 4 : Prix total</a:t>
            </a:r>
          </a:p>
          <a:p>
            <a:pPr lvl="2"/>
            <a:r>
              <a:rPr lang="fr-FR" dirty="0" smtClean="0"/>
              <a:t>=Colonne2*Colonne3</a:t>
            </a:r>
            <a:endParaRPr lang="fr-FR" dirty="0"/>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lstStyle/>
          <a:p>
            <a:r>
              <a:rPr lang="fr-FR" dirty="0" smtClean="0"/>
              <a:t>Rechercher la première ligne dispo dans la feuille « Données »</a:t>
            </a:r>
          </a:p>
          <a:p>
            <a:pPr lvl="1"/>
            <a:r>
              <a:rPr lang="fr-FR" dirty="0" smtClean="0"/>
              <a:t>While …. Wend : Tant que la Cellule(I,1) de la feuille « Données » est remplie alors on continue la boucle.</a:t>
            </a:r>
          </a:p>
          <a:p>
            <a:pPr lvl="1"/>
            <a:r>
              <a:rPr lang="fr-FR" dirty="0" smtClean="0"/>
              <a:t>On arrête la boucle et récupère la valeur de la variable I dès qu’on tombe sur une cellule vide.</a:t>
            </a:r>
            <a:endParaRPr lang="fr-FR" dirty="0"/>
          </a:p>
        </p:txBody>
      </p:sp>
      <p:pic>
        <p:nvPicPr>
          <p:cNvPr id="9218" name="Picture 2"/>
          <p:cNvPicPr>
            <a:picLocks noChangeAspect="1" noChangeArrowheads="1"/>
          </p:cNvPicPr>
          <p:nvPr/>
        </p:nvPicPr>
        <p:blipFill>
          <a:blip r:embed="rId3" cstate="print"/>
          <a:srcRect/>
          <a:stretch>
            <a:fillRect/>
          </a:stretch>
        </p:blipFill>
        <p:spPr bwMode="auto">
          <a:xfrm>
            <a:off x="1259632" y="3789040"/>
            <a:ext cx="5833206" cy="1368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7467600" cy="4873752"/>
          </a:xfrm>
        </p:spPr>
        <p:txBody>
          <a:bodyPr>
            <a:normAutofit/>
          </a:bodyPr>
          <a:lstStyle/>
          <a:p>
            <a:r>
              <a:rPr lang="fr-FR" dirty="0" smtClean="0"/>
              <a:t>Colonne 1 : Produit</a:t>
            </a:r>
          </a:p>
          <a:p>
            <a:pPr lvl="2">
              <a:buNone/>
            </a:pPr>
            <a:r>
              <a:rPr lang="fr-FR" i="1" dirty="0" smtClean="0"/>
              <a:t>.Cells(I,1).value = </a:t>
            </a:r>
            <a:r>
              <a:rPr lang="fr-FR" i="1" dirty="0" err="1" smtClean="0"/>
              <a:t>ListeProduit.Text</a:t>
            </a:r>
            <a:endParaRPr lang="fr-FR" i="1" dirty="0" smtClean="0"/>
          </a:p>
          <a:p>
            <a:r>
              <a:rPr lang="fr-FR" dirty="0" smtClean="0"/>
              <a:t>Colonne 2 : Quantité</a:t>
            </a:r>
          </a:p>
          <a:p>
            <a:pPr lvl="2">
              <a:buNone/>
            </a:pPr>
            <a:r>
              <a:rPr lang="fr-FR" i="1" dirty="0" smtClean="0"/>
              <a:t>.Cells(I,1).value = </a:t>
            </a:r>
            <a:r>
              <a:rPr lang="fr-FR" i="1" dirty="0" err="1" smtClean="0"/>
              <a:t>Qté.Text</a:t>
            </a:r>
            <a:endParaRPr lang="fr-FR" i="1" dirty="0" smtClean="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8640960" cy="4873752"/>
          </a:xfrm>
        </p:spPr>
        <p:txBody>
          <a:bodyPr>
            <a:normAutofit lnSpcReduction="10000"/>
          </a:bodyPr>
          <a:lstStyle/>
          <a:p>
            <a:r>
              <a:rPr lang="fr-FR" dirty="0" smtClean="0"/>
              <a:t>Colonne 3 : Prix unitaire HT</a:t>
            </a:r>
          </a:p>
          <a:p>
            <a:pPr lvl="1"/>
            <a:r>
              <a:rPr lang="fr-FR" dirty="0" smtClean="0"/>
              <a:t>Il s’agit de rentrer la formule Excel dans la cellule (</a:t>
            </a:r>
            <a:r>
              <a:rPr lang="fr-FR" dirty="0" err="1" smtClean="0"/>
              <a:t>Cells.formula</a:t>
            </a:r>
            <a:r>
              <a:rPr lang="fr-FR" dirty="0" smtClean="0"/>
              <a:t>)</a:t>
            </a:r>
          </a:p>
          <a:p>
            <a:pPr lvl="1"/>
            <a:r>
              <a:rPr lang="fr-FR" dirty="0" smtClean="0"/>
              <a:t>* : La formule est en anglais et les points virgule sont remplacés par des virgules</a:t>
            </a:r>
          </a:p>
          <a:p>
            <a:pPr>
              <a:buNone/>
            </a:pPr>
            <a:r>
              <a:rPr lang="fr-FR" sz="1800" i="1" dirty="0" smtClean="0"/>
              <a:t>.Cells(I, 3).Formula = "=VLOOKUP(A" &amp; </a:t>
            </a:r>
            <a:r>
              <a:rPr lang="fr-FR" sz="1800" i="1" dirty="0" err="1" smtClean="0"/>
              <a:t>CStr</a:t>
            </a:r>
            <a:r>
              <a:rPr lang="fr-FR" sz="1800" i="1" dirty="0" smtClean="0"/>
              <a:t>(I) &amp; ",</a:t>
            </a:r>
            <a:r>
              <a:rPr lang="fr-FR" sz="1800" i="1" dirty="0" err="1" smtClean="0"/>
              <a:t>Stock!A:E</a:t>
            </a:r>
            <a:r>
              <a:rPr lang="fr-FR" sz="1800" i="1" dirty="0" smtClean="0"/>
              <a:t>,4,FALSE) « </a:t>
            </a:r>
          </a:p>
          <a:p>
            <a:pPr>
              <a:buNone/>
            </a:pPr>
            <a:r>
              <a:rPr lang="fr-FR" sz="1800" i="1" dirty="0" smtClean="0"/>
              <a:t>‘VLOOKUP c’est l’équivalent de RECHERCHEV</a:t>
            </a:r>
          </a:p>
          <a:p>
            <a:pPr>
              <a:buNone/>
            </a:pPr>
            <a:r>
              <a:rPr lang="fr-FR" sz="1800" i="1" dirty="0" smtClean="0"/>
              <a:t>‘</a:t>
            </a:r>
            <a:r>
              <a:rPr lang="fr-FR" sz="1800" i="1" dirty="0" err="1" smtClean="0"/>
              <a:t>Cstr</a:t>
            </a:r>
            <a:r>
              <a:rPr lang="fr-FR" sz="1800" i="1" dirty="0" smtClean="0"/>
              <a:t>(I) As String converti I en chaine de caractère</a:t>
            </a:r>
          </a:p>
          <a:p>
            <a:pPr>
              <a:buNone/>
            </a:pPr>
            <a:r>
              <a:rPr lang="fr-FR" sz="1800" i="1" dirty="0" smtClean="0"/>
              <a:t>‘</a:t>
            </a:r>
            <a:r>
              <a:rPr lang="fr-FR" sz="1800" i="1" dirty="0" err="1" smtClean="0"/>
              <a:t>Stock!A:E</a:t>
            </a:r>
            <a:r>
              <a:rPr lang="fr-FR" sz="1800" i="1" dirty="0" smtClean="0"/>
              <a:t> prend les 5 premières colonnes de la feuille Stock et </a:t>
            </a:r>
            <a:r>
              <a:rPr lang="fr-FR" sz="1800" i="1" dirty="0" err="1" smtClean="0"/>
              <a:t>recupère</a:t>
            </a:r>
            <a:r>
              <a:rPr lang="fr-FR" sz="1800" i="1" dirty="0" smtClean="0"/>
              <a:t> le prix en colonne 4.</a:t>
            </a:r>
          </a:p>
          <a:p>
            <a:r>
              <a:rPr lang="fr-FR" dirty="0" smtClean="0"/>
              <a:t>Colonne 4 : Prix total</a:t>
            </a:r>
          </a:p>
          <a:p>
            <a:pPr lvl="1"/>
            <a:r>
              <a:rPr lang="fr-FR" dirty="0" smtClean="0"/>
              <a:t>Il s’agit de multiplier le résultat de la colonne 2 avec celui de la colonne 3 :</a:t>
            </a:r>
          </a:p>
          <a:p>
            <a:pPr lvl="2">
              <a:buNone/>
            </a:pPr>
            <a:r>
              <a:rPr lang="fr-FR" i="1" dirty="0" smtClean="0"/>
              <a:t>.Cells(I, 4).Formula = "=B" &amp; </a:t>
            </a:r>
            <a:r>
              <a:rPr lang="fr-FR" i="1" dirty="0" err="1" smtClean="0"/>
              <a:t>CStr</a:t>
            </a:r>
            <a:r>
              <a:rPr lang="fr-FR" i="1" dirty="0" smtClean="0"/>
              <a:t>(I) &amp; "*C" &amp; </a:t>
            </a:r>
            <a:r>
              <a:rPr lang="fr-FR" i="1" dirty="0" err="1" smtClean="0"/>
              <a:t>CStr</a:t>
            </a:r>
            <a:r>
              <a:rPr lang="fr-FR" i="1" dirty="0" smtClean="0"/>
              <a:t>(I)</a:t>
            </a:r>
          </a:p>
          <a:p>
            <a:pPr>
              <a:buNone/>
            </a:pPr>
            <a:endParaRPr lang="fr-FR" sz="1800" i="1" dirty="0" smtClean="0"/>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8640960" cy="4873752"/>
          </a:xfrm>
        </p:spPr>
        <p:txBody>
          <a:bodyPr>
            <a:normAutofit/>
          </a:bodyPr>
          <a:lstStyle/>
          <a:p>
            <a:r>
              <a:rPr lang="fr-FR" dirty="0" smtClean="0"/>
              <a:t>Exemple :</a:t>
            </a:r>
          </a:p>
          <a:p>
            <a:r>
              <a:rPr lang="fr-FR" dirty="0" smtClean="0"/>
              <a:t>Si I = 3 cela donnerait :</a:t>
            </a:r>
          </a:p>
          <a:p>
            <a:pPr>
              <a:buNone/>
            </a:pPr>
            <a:r>
              <a:rPr lang="fr-FR" sz="1800" i="1" dirty="0" smtClean="0"/>
              <a:t>C3=VLOOKUP(A3,</a:t>
            </a:r>
            <a:r>
              <a:rPr lang="fr-FR" sz="1800" i="1" dirty="0" err="1" smtClean="0"/>
              <a:t>Stock!A:E</a:t>
            </a:r>
            <a:r>
              <a:rPr lang="fr-FR" sz="1800" i="1" dirty="0" smtClean="0"/>
              <a:t>,4,FALSE)</a:t>
            </a:r>
          </a:p>
          <a:p>
            <a:pPr>
              <a:buNone/>
            </a:pPr>
            <a:r>
              <a:rPr lang="fr-FR" sz="1800" i="1" dirty="0" smtClean="0"/>
              <a:t>D3=B3*C3 </a:t>
            </a:r>
          </a:p>
          <a:p>
            <a:pPr>
              <a:buNone/>
            </a:pPr>
            <a:endParaRPr lang="fr-FR" sz="1800" i="1" dirty="0" smtClean="0"/>
          </a:p>
          <a:p>
            <a:r>
              <a:rPr lang="fr-FR" dirty="0" smtClean="0"/>
              <a:t>Si I = 6 cela donnerait :</a:t>
            </a:r>
          </a:p>
          <a:p>
            <a:pPr>
              <a:buNone/>
            </a:pPr>
            <a:r>
              <a:rPr lang="fr-FR" sz="1800" i="1" dirty="0" smtClean="0"/>
              <a:t>C6=VLOOKUP(A6,</a:t>
            </a:r>
            <a:r>
              <a:rPr lang="fr-FR" sz="1800" i="1" dirty="0" err="1" smtClean="0"/>
              <a:t>Stock!A:E</a:t>
            </a:r>
            <a:r>
              <a:rPr lang="fr-FR" sz="1800" i="1" dirty="0" smtClean="0"/>
              <a:t>,4,FALSE)</a:t>
            </a:r>
          </a:p>
          <a:p>
            <a:pPr>
              <a:buNone/>
            </a:pPr>
            <a:r>
              <a:rPr lang="fr-FR" sz="1800" i="1" dirty="0" smtClean="0"/>
              <a:t>D6=B6*C6 </a:t>
            </a:r>
          </a:p>
          <a:p>
            <a:pPr>
              <a:buNone/>
            </a:pPr>
            <a:endParaRPr lang="fr-FR" sz="1800" i="1" dirty="0" smtClean="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3714744" y="3800278"/>
            <a:ext cx="4379400" cy="3057722"/>
          </a:xfrm>
          <a:prstGeom prst="rect">
            <a:avLst/>
          </a:prstGeom>
          <a:noFill/>
          <a:ln w="9525">
            <a:noFill/>
            <a:miter lim="800000"/>
            <a:headEnd/>
            <a:tailEnd/>
          </a:ln>
        </p:spPr>
      </p:pic>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8640960" cy="4873752"/>
          </a:xfrm>
        </p:spPr>
        <p:txBody>
          <a:bodyPr>
            <a:normAutofit/>
          </a:bodyPr>
          <a:lstStyle/>
          <a:p>
            <a:r>
              <a:rPr lang="fr-FR" dirty="0" smtClean="0"/>
              <a:t>Ajouter le produit et la quantité choisie dans la ListBox « Commandes »</a:t>
            </a:r>
          </a:p>
          <a:p>
            <a:pPr lvl="1"/>
            <a:r>
              <a:rPr lang="fr-FR" dirty="0" smtClean="0"/>
              <a:t>A l’instar des </a:t>
            </a:r>
            <a:r>
              <a:rPr lang="fr-FR" dirty="0" err="1" smtClean="0"/>
              <a:t>ComboBox</a:t>
            </a:r>
            <a:r>
              <a:rPr lang="fr-FR" dirty="0" smtClean="0"/>
              <a:t>, la fonction d’ajout est « </a:t>
            </a:r>
            <a:r>
              <a:rPr lang="fr-FR" dirty="0" err="1" smtClean="0"/>
              <a:t>ListBox.AddItem</a:t>
            </a:r>
            <a:r>
              <a:rPr lang="fr-FR" dirty="0" smtClean="0"/>
              <a:t> »</a:t>
            </a:r>
          </a:p>
          <a:p>
            <a:pPr lvl="1"/>
            <a:r>
              <a:rPr lang="fr-FR" dirty="0" smtClean="0"/>
              <a:t>On retrouve donc le code suivant :</a:t>
            </a:r>
          </a:p>
          <a:p>
            <a:pPr lvl="2">
              <a:buNone/>
            </a:pPr>
            <a:r>
              <a:rPr lang="fr-FR" i="1" dirty="0" err="1" smtClean="0"/>
              <a:t>LCG.Commandes</a:t>
            </a:r>
            <a:r>
              <a:rPr lang="fr-FR" i="1" dirty="0" smtClean="0"/>
              <a:t>.AddItem LCG.Qté.text &amp; " * " &amp; LCG.ListeProduit.text</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8640960" cy="4873752"/>
          </a:xfrm>
        </p:spPr>
        <p:txBody>
          <a:bodyPr>
            <a:normAutofit/>
          </a:bodyPr>
          <a:lstStyle/>
          <a:p>
            <a:r>
              <a:rPr lang="fr-FR" dirty="0" smtClean="0"/>
              <a:t>Calculer les totaux (TTC, HT, Remise)</a:t>
            </a:r>
          </a:p>
          <a:p>
            <a:pPr lvl="1"/>
            <a:r>
              <a:rPr lang="fr-FR" dirty="0" smtClean="0"/>
              <a:t>Les totaux sont calculés à plusieurs moments :</a:t>
            </a:r>
          </a:p>
          <a:p>
            <a:pPr lvl="2"/>
            <a:r>
              <a:rPr lang="fr-FR" dirty="0" smtClean="0"/>
              <a:t>Lorsqu’on ajoute une ligne à la commande</a:t>
            </a:r>
          </a:p>
          <a:p>
            <a:pPr lvl="2"/>
            <a:r>
              <a:rPr lang="fr-FR" dirty="0" smtClean="0"/>
              <a:t>Lorsqu’on supprime la commande</a:t>
            </a:r>
          </a:p>
          <a:p>
            <a:pPr lvl="2"/>
            <a:r>
              <a:rPr lang="fr-FR" dirty="0" smtClean="0"/>
              <a:t>Lorsqu’on supprimer une ligne à la commande</a:t>
            </a:r>
          </a:p>
          <a:p>
            <a:pPr lvl="2"/>
            <a:r>
              <a:rPr lang="fr-FR" dirty="0" smtClean="0"/>
              <a:t>Lorsqu’on modifie la remise</a:t>
            </a:r>
          </a:p>
          <a:p>
            <a:pPr lvl="1"/>
            <a:r>
              <a:rPr lang="fr-FR" dirty="0" smtClean="0"/>
              <a:t>Par conséquent, cette action doit s’effectuer INDEPENDEMMENT du clic sur le bouton « AJ_LIG_COM ».</a:t>
            </a:r>
          </a:p>
          <a:p>
            <a:pPr lvl="1"/>
            <a:r>
              <a:rPr lang="fr-FR" dirty="0" smtClean="0"/>
              <a:t>On va donc créer une nouvelle procédure : « </a:t>
            </a:r>
            <a:r>
              <a:rPr lang="fr-FR" dirty="0" err="1" smtClean="0"/>
              <a:t>MajFacture</a:t>
            </a:r>
            <a:r>
              <a:rPr lang="fr-FR" dirty="0" smtClean="0"/>
              <a:t> »</a:t>
            </a:r>
          </a:p>
          <a:p>
            <a:pPr lvl="1"/>
            <a:r>
              <a:rPr lang="fr-FR" dirty="0" smtClean="0"/>
              <a:t>Cette procédure pourra être appelée à dans le code via l’instruction suivante :</a:t>
            </a:r>
          </a:p>
          <a:p>
            <a:pPr lvl="2">
              <a:buNone/>
            </a:pPr>
            <a:r>
              <a:rPr lang="fr-FR" i="1" dirty="0" smtClean="0"/>
              <a:t>Call </a:t>
            </a:r>
            <a:r>
              <a:rPr lang="fr-FR" i="1" dirty="0" err="1" smtClean="0"/>
              <a:t>MajFacture</a:t>
            </a:r>
            <a:endParaRPr lang="fr-FR" i="1" dirty="0" smtClean="0"/>
          </a:p>
          <a:p>
            <a:pPr lvl="2"/>
            <a:endParaRPr lang="fr-FR"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Index + Equiv</a:t>
            </a:r>
            <a:endParaRPr lang="fr-FR" dirty="0"/>
          </a:p>
        </p:txBody>
      </p:sp>
      <p:sp>
        <p:nvSpPr>
          <p:cNvPr id="3" name="Espace réservé du contenu 2"/>
          <p:cNvSpPr>
            <a:spLocks noGrp="1"/>
          </p:cNvSpPr>
          <p:nvPr>
            <p:ph sz="quarter" idx="1"/>
          </p:nvPr>
        </p:nvSpPr>
        <p:spPr/>
        <p:txBody>
          <a:bodyPr>
            <a:normAutofit/>
          </a:bodyPr>
          <a:lstStyle/>
          <a:p>
            <a:r>
              <a:rPr lang="fr-FR" dirty="0" smtClean="0"/>
              <a:t>Recherche la colonne :</a:t>
            </a:r>
          </a:p>
          <a:p>
            <a:pPr lvl="1"/>
            <a:r>
              <a:rPr lang="fr-FR" dirty="0" smtClean="0"/>
              <a:t>Equiv avec les arguments suivants :</a:t>
            </a:r>
          </a:p>
          <a:p>
            <a:pPr lvl="2"/>
            <a:r>
              <a:rPr lang="fr-FR" dirty="0" smtClean="0"/>
              <a:t>Valeur recherchée  : B11</a:t>
            </a:r>
          </a:p>
          <a:p>
            <a:pPr lvl="2"/>
            <a:r>
              <a:rPr lang="fr-FR" dirty="0" smtClean="0"/>
              <a:t>Tableau : A1:G1</a:t>
            </a:r>
          </a:p>
          <a:p>
            <a:pPr lvl="2"/>
            <a:r>
              <a:rPr lang="fr-FR" dirty="0" smtClean="0"/>
              <a:t>Correspondance exacte (0)</a:t>
            </a:r>
          </a:p>
          <a:p>
            <a:pPr lvl="1"/>
            <a:r>
              <a:rPr lang="fr-FR" dirty="0" smtClean="0"/>
              <a:t>=Equiv(B11;A1:G1;0) =&gt; renvoie 3</a:t>
            </a:r>
          </a:p>
          <a:p>
            <a:pPr lvl="1"/>
            <a:endParaRPr lang="fr-FR" dirty="0" smtClean="0"/>
          </a:p>
        </p:txBody>
      </p:sp>
      <p:pic>
        <p:nvPicPr>
          <p:cNvPr id="2050" name="Picture 2"/>
          <p:cNvPicPr>
            <a:picLocks noChangeAspect="1" noChangeArrowheads="1"/>
          </p:cNvPicPr>
          <p:nvPr/>
        </p:nvPicPr>
        <p:blipFill>
          <a:blip r:embed="rId3" cstate="print"/>
          <a:srcRect/>
          <a:stretch>
            <a:fillRect/>
          </a:stretch>
        </p:blipFill>
        <p:spPr bwMode="auto">
          <a:xfrm>
            <a:off x="1691680" y="3861048"/>
            <a:ext cx="5867400" cy="279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179512" y="1412776"/>
            <a:ext cx="8640960" cy="4873752"/>
          </a:xfrm>
        </p:spPr>
        <p:txBody>
          <a:bodyPr>
            <a:normAutofit fontScale="92500" lnSpcReduction="10000"/>
          </a:bodyPr>
          <a:lstStyle/>
          <a:p>
            <a:r>
              <a:rPr lang="fr-FR" dirty="0" smtClean="0"/>
              <a:t>Calculer les totaux (TTC, HT, Remise)</a:t>
            </a:r>
          </a:p>
          <a:p>
            <a:pPr lvl="2"/>
            <a:r>
              <a:rPr lang="fr-FR" dirty="0" smtClean="0"/>
              <a:t>En E1 = total des prix (colonne4) arrondi à deux chiffres après la virgule</a:t>
            </a:r>
          </a:p>
          <a:p>
            <a:pPr lvl="2"/>
            <a:r>
              <a:rPr lang="fr-FR" dirty="0" smtClean="0"/>
              <a:t>En F1 = Pourcentage de la remise</a:t>
            </a:r>
          </a:p>
          <a:p>
            <a:pPr lvl="2"/>
            <a:r>
              <a:rPr lang="fr-FR" dirty="0" smtClean="0"/>
              <a:t>En G1 = Total TTC – Remise</a:t>
            </a:r>
          </a:p>
          <a:p>
            <a:pPr lvl="2"/>
            <a:r>
              <a:rPr lang="fr-FR" dirty="0" err="1" smtClean="0"/>
              <a:t>LCG.TotalHT</a:t>
            </a:r>
            <a:r>
              <a:rPr lang="fr-FR" dirty="0" smtClean="0"/>
              <a:t>.</a:t>
            </a:r>
            <a:r>
              <a:rPr lang="fr-FR" dirty="0" err="1" smtClean="0"/>
              <a:t>caption</a:t>
            </a:r>
            <a:r>
              <a:rPr lang="fr-FR" dirty="0" smtClean="0"/>
              <a:t> = </a:t>
            </a:r>
            <a:r>
              <a:rPr lang="fr-FR" dirty="0" err="1" smtClean="0"/>
              <a:t>sheets</a:t>
            </a:r>
            <a:r>
              <a:rPr lang="fr-FR" dirty="0" smtClean="0"/>
              <a:t>(« Données »).cells(1,5).value &amp; «  € »</a:t>
            </a:r>
          </a:p>
          <a:p>
            <a:pPr lvl="2"/>
            <a:r>
              <a:rPr lang="fr-FR" dirty="0" err="1" smtClean="0"/>
              <a:t>LCG.TotalTTC</a:t>
            </a:r>
            <a:r>
              <a:rPr lang="fr-FR" dirty="0" smtClean="0"/>
              <a:t>.</a:t>
            </a:r>
            <a:r>
              <a:rPr lang="fr-FR" dirty="0" err="1" smtClean="0"/>
              <a:t>caption</a:t>
            </a:r>
            <a:r>
              <a:rPr lang="fr-FR" dirty="0" smtClean="0"/>
              <a:t> = </a:t>
            </a:r>
            <a:r>
              <a:rPr lang="fr-FR" dirty="0" err="1" smtClean="0"/>
              <a:t>sheets</a:t>
            </a:r>
            <a:r>
              <a:rPr lang="fr-FR" dirty="0" smtClean="0"/>
              <a:t>(« Données »).cells(1,7).value &amp; «  € »</a:t>
            </a:r>
          </a:p>
          <a:p>
            <a:pPr lvl="2"/>
            <a:endParaRPr lang="fr-FR" dirty="0" smtClean="0"/>
          </a:p>
          <a:p>
            <a:pPr lvl="2"/>
            <a:endParaRPr lang="fr-FR" dirty="0" smtClean="0"/>
          </a:p>
          <a:p>
            <a:pPr lvl="2"/>
            <a:endParaRPr lang="fr-FR" dirty="0" smtClean="0"/>
          </a:p>
          <a:p>
            <a:pPr lvl="2"/>
            <a:endParaRPr lang="fr-FR" dirty="0" smtClean="0"/>
          </a:p>
          <a:p>
            <a:pPr lvl="2"/>
            <a:endParaRPr lang="fr-FR" dirty="0" smtClean="0"/>
          </a:p>
          <a:p>
            <a:pPr lvl="2"/>
            <a:endParaRPr lang="fr-FR" dirty="0" smtClean="0"/>
          </a:p>
          <a:p>
            <a:pPr lvl="2"/>
            <a:r>
              <a:rPr lang="fr-FR" dirty="0" smtClean="0">
                <a:solidFill>
                  <a:srgbClr val="00B050"/>
                </a:solidFill>
              </a:rPr>
              <a:t>ROUND = ARRONDI</a:t>
            </a:r>
          </a:p>
          <a:p>
            <a:pPr lvl="2"/>
            <a:r>
              <a:rPr lang="fr-FR" dirty="0" smtClean="0">
                <a:solidFill>
                  <a:srgbClr val="00B050"/>
                </a:solidFill>
              </a:rPr>
              <a:t>SUM = SOMME</a:t>
            </a:r>
          </a:p>
          <a:p>
            <a:pPr lvl="2"/>
            <a:endParaRPr lang="fr-FR" dirty="0" smtClean="0"/>
          </a:p>
          <a:p>
            <a:pPr lvl="1">
              <a:buNone/>
            </a:pPr>
            <a:endParaRPr lang="fr-FR" dirty="0" smtClean="0"/>
          </a:p>
        </p:txBody>
      </p:sp>
      <p:pic>
        <p:nvPicPr>
          <p:cNvPr id="11266" name="Picture 2"/>
          <p:cNvPicPr>
            <a:picLocks noChangeAspect="1" noChangeArrowheads="1"/>
          </p:cNvPicPr>
          <p:nvPr/>
        </p:nvPicPr>
        <p:blipFill>
          <a:blip r:embed="rId3" cstate="print"/>
          <a:srcRect/>
          <a:stretch>
            <a:fillRect/>
          </a:stretch>
        </p:blipFill>
        <p:spPr bwMode="auto">
          <a:xfrm>
            <a:off x="899592" y="3645024"/>
            <a:ext cx="6554022"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260648"/>
            <a:ext cx="7467600" cy="1143000"/>
          </a:xfrm>
        </p:spPr>
        <p:txBody>
          <a:bodyPr/>
          <a:lstStyle/>
          <a:p>
            <a:r>
              <a:rPr lang="fr-FR" dirty="0" smtClean="0"/>
              <a:t>Troisième partie</a:t>
            </a:r>
            <a:endParaRPr lang="fr-FR" dirty="0"/>
          </a:p>
        </p:txBody>
      </p:sp>
      <p:sp>
        <p:nvSpPr>
          <p:cNvPr id="3" name="Espace réservé du contenu 2"/>
          <p:cNvSpPr>
            <a:spLocks noGrp="1"/>
          </p:cNvSpPr>
          <p:nvPr>
            <p:ph sz="quarter" idx="1"/>
          </p:nvPr>
        </p:nvSpPr>
        <p:spPr>
          <a:xfrm>
            <a:off x="0" y="1412776"/>
            <a:ext cx="8640960" cy="4873752"/>
          </a:xfrm>
        </p:spPr>
        <p:txBody>
          <a:bodyPr>
            <a:normAutofit/>
          </a:bodyPr>
          <a:lstStyle/>
          <a:p>
            <a:r>
              <a:rPr lang="fr-FR" sz="2400" dirty="0" smtClean="0"/>
              <a:t>Bouton AJ_LIG_COM</a:t>
            </a:r>
          </a:p>
          <a:p>
            <a:pPr lvl="1">
              <a:buNone/>
            </a:pPr>
            <a:endParaRPr lang="fr-FR" sz="2000" dirty="0" smtClean="0"/>
          </a:p>
        </p:txBody>
      </p:sp>
      <p:pic>
        <p:nvPicPr>
          <p:cNvPr id="12290" name="Picture 2"/>
          <p:cNvPicPr>
            <a:picLocks noChangeAspect="1" noChangeArrowheads="1"/>
          </p:cNvPicPr>
          <p:nvPr/>
        </p:nvPicPr>
        <p:blipFill>
          <a:blip r:embed="rId3" cstate="print"/>
          <a:srcRect/>
          <a:stretch>
            <a:fillRect/>
          </a:stretch>
        </p:blipFill>
        <p:spPr bwMode="auto">
          <a:xfrm>
            <a:off x="3430354" y="0"/>
            <a:ext cx="5713646" cy="6857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Quatrième partie</a:t>
            </a:r>
            <a:endParaRPr lang="fr-FR" dirty="0"/>
          </a:p>
        </p:txBody>
      </p:sp>
      <p:sp>
        <p:nvSpPr>
          <p:cNvPr id="4" name="Espace réservé du contenu 3"/>
          <p:cNvSpPr>
            <a:spLocks noGrp="1"/>
          </p:cNvSpPr>
          <p:nvPr>
            <p:ph sz="quarter" idx="1"/>
          </p:nvPr>
        </p:nvSpPr>
        <p:spPr/>
        <p:txBody>
          <a:bodyPr/>
          <a:lstStyle/>
          <a:p>
            <a:r>
              <a:rPr lang="fr-FR" dirty="0" smtClean="0"/>
              <a:t>Créer la facture :</a:t>
            </a:r>
          </a:p>
          <a:p>
            <a:pPr lvl="1"/>
            <a:r>
              <a:rPr lang="fr-FR" dirty="0" smtClean="0"/>
              <a:t>L’action de créer la facture correspond au clic sur le bouton « FINAL_COM ».</a:t>
            </a:r>
          </a:p>
          <a:p>
            <a:pPr lvl="1"/>
            <a:r>
              <a:rPr lang="fr-FR" dirty="0" smtClean="0"/>
              <a:t>Voici le déroulement du code</a:t>
            </a:r>
          </a:p>
          <a:p>
            <a:pPr lvl="2"/>
            <a:r>
              <a:rPr lang="fr-FR" dirty="0" smtClean="0"/>
              <a:t>Ajouter une vente</a:t>
            </a:r>
          </a:p>
          <a:p>
            <a:pPr lvl="2"/>
            <a:r>
              <a:rPr lang="fr-FR" dirty="0" smtClean="0"/>
              <a:t>Diminuer le stock</a:t>
            </a:r>
          </a:p>
          <a:p>
            <a:pPr lvl="2"/>
            <a:r>
              <a:rPr lang="fr-FR" dirty="0" smtClean="0"/>
              <a:t>Remettre à 0 l’application</a:t>
            </a:r>
          </a:p>
          <a:p>
            <a:pPr lvl="2"/>
            <a:r>
              <a:rPr lang="fr-FR" dirty="0" smtClean="0"/>
              <a:t>Vider la feuille de « Données »</a:t>
            </a:r>
            <a:endParaRPr lang="fr-FR" dirty="0"/>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Quatrième partie</a:t>
            </a:r>
            <a:endParaRPr lang="fr-FR" dirty="0"/>
          </a:p>
        </p:txBody>
      </p:sp>
      <p:sp>
        <p:nvSpPr>
          <p:cNvPr id="4" name="Espace réservé du contenu 3"/>
          <p:cNvSpPr>
            <a:spLocks noGrp="1"/>
          </p:cNvSpPr>
          <p:nvPr>
            <p:ph sz="quarter" idx="1"/>
          </p:nvPr>
        </p:nvSpPr>
        <p:spPr>
          <a:xfrm>
            <a:off x="500034" y="1500174"/>
            <a:ext cx="7931224" cy="4873752"/>
          </a:xfrm>
        </p:spPr>
        <p:txBody>
          <a:bodyPr>
            <a:normAutofit fontScale="92500"/>
          </a:bodyPr>
          <a:lstStyle/>
          <a:p>
            <a:r>
              <a:rPr lang="fr-FR" dirty="0" smtClean="0"/>
              <a:t>Ajouter une vente dans la feuille Excel « Ventes » :</a:t>
            </a:r>
          </a:p>
          <a:p>
            <a:pPr lvl="1"/>
            <a:r>
              <a:rPr lang="fr-FR" dirty="0" smtClean="0"/>
              <a:t>Rechercher la première ligne vide</a:t>
            </a:r>
          </a:p>
          <a:p>
            <a:pPr lvl="1">
              <a:buNone/>
            </a:pPr>
            <a:r>
              <a:rPr lang="fr-FR" dirty="0" smtClean="0"/>
              <a:t>et à l’issue, saisir le code suivant :</a:t>
            </a:r>
          </a:p>
          <a:p>
            <a:pPr lvl="1">
              <a:buNone/>
            </a:pPr>
            <a:endParaRPr lang="fr-FR" dirty="0" smtClean="0"/>
          </a:p>
          <a:p>
            <a:pPr lvl="1"/>
            <a:r>
              <a:rPr lang="fr-FR" dirty="0" smtClean="0"/>
              <a:t>Colonne A : Numéro de la facture</a:t>
            </a:r>
          </a:p>
          <a:p>
            <a:pPr lvl="2"/>
            <a:r>
              <a:rPr lang="fr-FR" dirty="0" smtClean="0"/>
              <a:t>Numéro de la ligne Excel – 1 </a:t>
            </a:r>
          </a:p>
          <a:p>
            <a:pPr lvl="2">
              <a:buNone/>
            </a:pPr>
            <a:r>
              <a:rPr lang="it-IT" i="1" dirty="0" smtClean="0"/>
              <a:t>.Cells(I, 1).Formula = "=ROW()-1"</a:t>
            </a:r>
            <a:endParaRPr lang="fr-FR" i="1" dirty="0" smtClean="0"/>
          </a:p>
          <a:p>
            <a:pPr lvl="1"/>
            <a:r>
              <a:rPr lang="fr-FR" dirty="0" smtClean="0"/>
              <a:t>Colonne B : Montant total</a:t>
            </a:r>
          </a:p>
          <a:p>
            <a:pPr lvl="2">
              <a:buNone/>
            </a:pPr>
            <a:r>
              <a:rPr lang="fr-FR" i="1" dirty="0" smtClean="0"/>
              <a:t>.Cells(I, 2).Value = Sheets("Données").Cells(1, 7).Value</a:t>
            </a:r>
          </a:p>
          <a:p>
            <a:pPr lvl="1"/>
            <a:r>
              <a:rPr lang="fr-FR" dirty="0" smtClean="0"/>
              <a:t>Colonne C : Client</a:t>
            </a:r>
          </a:p>
          <a:p>
            <a:pPr lvl="2">
              <a:buNone/>
            </a:pPr>
            <a:r>
              <a:rPr lang="fr-FR" i="1" dirty="0" smtClean="0"/>
              <a:t>.Cells(I, 3).Value = LCG.ListeClient.text</a:t>
            </a:r>
          </a:p>
          <a:p>
            <a:pPr lvl="1"/>
            <a:r>
              <a:rPr lang="fr-FR" dirty="0" smtClean="0"/>
              <a:t>Colonne D : Commercial</a:t>
            </a:r>
          </a:p>
          <a:p>
            <a:pPr lvl="2">
              <a:buNone/>
            </a:pPr>
            <a:r>
              <a:rPr lang="fr-FR" i="1" dirty="0" smtClean="0"/>
              <a:t>.Cells(I, 4).Value = LCG.ListeCommercial.text</a:t>
            </a:r>
          </a:p>
        </p:txBody>
      </p:sp>
      <p:pic>
        <p:nvPicPr>
          <p:cNvPr id="13314" name="Picture 2"/>
          <p:cNvPicPr>
            <a:picLocks noChangeAspect="1" noChangeArrowheads="1"/>
          </p:cNvPicPr>
          <p:nvPr/>
        </p:nvPicPr>
        <p:blipFill>
          <a:blip r:embed="rId3" cstate="print"/>
          <a:srcRect/>
          <a:stretch>
            <a:fillRect/>
          </a:stretch>
        </p:blipFill>
        <p:spPr bwMode="auto">
          <a:xfrm>
            <a:off x="5643570" y="2285992"/>
            <a:ext cx="3086100" cy="1238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Cinquième partie</a:t>
            </a:r>
            <a:endParaRPr lang="fr-FR" dirty="0"/>
          </a:p>
        </p:txBody>
      </p:sp>
      <p:sp>
        <p:nvSpPr>
          <p:cNvPr id="4" name="Espace réservé du contenu 3"/>
          <p:cNvSpPr>
            <a:spLocks noGrp="1"/>
          </p:cNvSpPr>
          <p:nvPr>
            <p:ph sz="quarter" idx="1"/>
          </p:nvPr>
        </p:nvSpPr>
        <p:spPr/>
        <p:txBody>
          <a:bodyPr>
            <a:normAutofit lnSpcReduction="10000"/>
          </a:bodyPr>
          <a:lstStyle/>
          <a:p>
            <a:r>
              <a:rPr lang="fr-FR" dirty="0" smtClean="0"/>
              <a:t>Diminuer le stock </a:t>
            </a:r>
          </a:p>
          <a:p>
            <a:pPr lvl="1"/>
            <a:r>
              <a:rPr lang="fr-FR" dirty="0" smtClean="0"/>
              <a:t>Pour chaque ligne de la feuille « Données », diminuer le stock correspondant dans la feuille « Stock ».</a:t>
            </a:r>
          </a:p>
          <a:p>
            <a:pPr lvl="1"/>
            <a:r>
              <a:rPr lang="fr-FR" dirty="0" smtClean="0"/>
              <a:t>Tant que la cellule (I,1).value n’est pas vide alors on recherche dans la feuille « Stock » le produit correspondant pour diminuer le stock (colonne B)</a:t>
            </a:r>
          </a:p>
          <a:p>
            <a:pPr lvl="2">
              <a:buNone/>
            </a:pPr>
            <a:r>
              <a:rPr lang="fr-FR" i="1" dirty="0" smtClean="0"/>
              <a:t>I = 1</a:t>
            </a:r>
          </a:p>
          <a:p>
            <a:pPr lvl="2">
              <a:buNone/>
            </a:pPr>
            <a:r>
              <a:rPr lang="fr-FR" i="1" dirty="0" err="1" smtClean="0"/>
              <a:t>With</a:t>
            </a:r>
            <a:r>
              <a:rPr lang="fr-FR" i="1" dirty="0" smtClean="0"/>
              <a:t> </a:t>
            </a:r>
            <a:r>
              <a:rPr lang="fr-FR" i="1" dirty="0" err="1" smtClean="0"/>
              <a:t>Sheets</a:t>
            </a:r>
            <a:r>
              <a:rPr lang="fr-FR" i="1" dirty="0" smtClean="0"/>
              <a:t>("Données")</a:t>
            </a:r>
          </a:p>
          <a:p>
            <a:pPr lvl="3">
              <a:buNone/>
            </a:pPr>
            <a:r>
              <a:rPr lang="fr-FR" i="1" dirty="0" err="1" smtClean="0"/>
              <a:t>While</a:t>
            </a:r>
            <a:r>
              <a:rPr lang="fr-FR" i="1" dirty="0" smtClean="0"/>
              <a:t> .</a:t>
            </a:r>
            <a:r>
              <a:rPr lang="fr-FR" i="1" dirty="0" err="1" smtClean="0"/>
              <a:t>Cells</a:t>
            </a:r>
            <a:r>
              <a:rPr lang="fr-FR" i="1" dirty="0" smtClean="0"/>
              <a:t>(I, 1).value &lt;&gt; </a:t>
            </a:r>
            <a:r>
              <a:rPr lang="fr-FR" i="1" dirty="0" err="1" smtClean="0"/>
              <a:t>Empty</a:t>
            </a:r>
            <a:endParaRPr lang="fr-FR" i="1" dirty="0" smtClean="0"/>
          </a:p>
          <a:p>
            <a:pPr lvl="3">
              <a:buNone/>
            </a:pPr>
            <a:r>
              <a:rPr lang="fr-FR" i="1" dirty="0" smtClean="0">
                <a:solidFill>
                  <a:srgbClr val="00B050"/>
                </a:solidFill>
              </a:rPr>
              <a:t>‘code</a:t>
            </a:r>
          </a:p>
          <a:p>
            <a:pPr lvl="3">
              <a:buNone/>
            </a:pPr>
            <a:r>
              <a:rPr lang="fr-FR" i="1" dirty="0" smtClean="0"/>
              <a:t>I = I + 1</a:t>
            </a:r>
          </a:p>
          <a:p>
            <a:pPr lvl="3">
              <a:buNone/>
            </a:pPr>
            <a:r>
              <a:rPr lang="fr-FR" i="1" dirty="0" err="1" smtClean="0"/>
              <a:t>Wend</a:t>
            </a:r>
            <a:endParaRPr lang="fr-FR" i="1" dirty="0" smtClean="0"/>
          </a:p>
          <a:p>
            <a:pPr lvl="2">
              <a:buNone/>
            </a:pPr>
            <a:r>
              <a:rPr lang="fr-FR" i="1" dirty="0" smtClean="0"/>
              <a:t>End </a:t>
            </a:r>
            <a:r>
              <a:rPr lang="fr-FR" i="1" dirty="0" err="1" smtClean="0"/>
              <a:t>With</a:t>
            </a:r>
            <a:endParaRPr lang="fr-FR" i="1" dirty="0" smtClean="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Cinquième partie</a:t>
            </a:r>
            <a:endParaRPr lang="fr-FR" dirty="0"/>
          </a:p>
        </p:txBody>
      </p:sp>
      <p:sp>
        <p:nvSpPr>
          <p:cNvPr id="4" name="Espace réservé du contenu 3"/>
          <p:cNvSpPr>
            <a:spLocks noGrp="1"/>
          </p:cNvSpPr>
          <p:nvPr>
            <p:ph sz="quarter" idx="1"/>
          </p:nvPr>
        </p:nvSpPr>
        <p:spPr/>
        <p:txBody>
          <a:bodyPr>
            <a:normAutofit/>
          </a:bodyPr>
          <a:lstStyle/>
          <a:p>
            <a:r>
              <a:rPr lang="fr-FR" dirty="0" smtClean="0"/>
              <a:t>Diminuer le stock </a:t>
            </a:r>
          </a:p>
          <a:p>
            <a:pPr lvl="1"/>
            <a:r>
              <a:rPr lang="fr-FR" dirty="0" smtClean="0"/>
              <a:t>La variante considérable c’est que le code va contenir deux boucles :</a:t>
            </a:r>
          </a:p>
          <a:p>
            <a:pPr lvl="1"/>
            <a:r>
              <a:rPr lang="fr-FR" dirty="0" smtClean="0"/>
              <a:t>On est dans le cadre des boucles imbriquées</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Zoom sur les boucles</a:t>
            </a:r>
            <a:endParaRPr lang="fr-FR" dirty="0"/>
          </a:p>
        </p:txBody>
      </p:sp>
      <p:sp>
        <p:nvSpPr>
          <p:cNvPr id="4" name="Espace réservé du contenu 3"/>
          <p:cNvSpPr>
            <a:spLocks noGrp="1"/>
          </p:cNvSpPr>
          <p:nvPr>
            <p:ph sz="quarter" idx="1"/>
          </p:nvPr>
        </p:nvSpPr>
        <p:spPr/>
        <p:txBody>
          <a:bodyPr>
            <a:normAutofit/>
          </a:bodyPr>
          <a:lstStyle/>
          <a:p>
            <a:r>
              <a:rPr lang="fr-FR" dirty="0" smtClean="0"/>
              <a:t>Voici les 3 principales boucles :</a:t>
            </a:r>
          </a:p>
          <a:p>
            <a:pPr lvl="1"/>
            <a:r>
              <a:rPr lang="fr-FR" dirty="0" err="1" smtClean="0"/>
              <a:t>While</a:t>
            </a:r>
            <a:r>
              <a:rPr lang="fr-FR" dirty="0" smtClean="0"/>
              <a:t>…</a:t>
            </a:r>
            <a:r>
              <a:rPr lang="fr-FR" dirty="0" err="1" smtClean="0"/>
              <a:t>Wend</a:t>
            </a:r>
            <a:endParaRPr lang="fr-FR" dirty="0" smtClean="0"/>
          </a:p>
          <a:p>
            <a:pPr lvl="1"/>
            <a:r>
              <a:rPr lang="fr-FR" dirty="0" smtClean="0"/>
              <a:t>Do…</a:t>
            </a:r>
            <a:r>
              <a:rPr lang="fr-FR" dirty="0" err="1" smtClean="0"/>
              <a:t>Loop</a:t>
            </a:r>
            <a:endParaRPr lang="fr-FR" dirty="0" smtClean="0"/>
          </a:p>
          <a:p>
            <a:pPr lvl="1"/>
            <a:r>
              <a:rPr lang="fr-FR" dirty="0" smtClean="0"/>
              <a:t>For….</a:t>
            </a:r>
            <a:r>
              <a:rPr lang="fr-FR" dirty="0" err="1" smtClean="0"/>
              <a:t>Next</a:t>
            </a:r>
            <a:endParaRPr lang="fr-FR" dirty="0" smtClean="0"/>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Zoom sur les boucles</a:t>
            </a:r>
            <a:endParaRPr lang="fr-FR" dirty="0"/>
          </a:p>
        </p:txBody>
      </p:sp>
      <p:sp>
        <p:nvSpPr>
          <p:cNvPr id="4" name="Espace réservé du contenu 3"/>
          <p:cNvSpPr>
            <a:spLocks noGrp="1"/>
          </p:cNvSpPr>
          <p:nvPr>
            <p:ph sz="quarter" idx="1"/>
          </p:nvPr>
        </p:nvSpPr>
        <p:spPr>
          <a:xfrm>
            <a:off x="457200" y="1600200"/>
            <a:ext cx="8219256" cy="4873752"/>
          </a:xfrm>
        </p:spPr>
        <p:txBody>
          <a:bodyPr>
            <a:normAutofit fontScale="92500" lnSpcReduction="10000"/>
          </a:bodyPr>
          <a:lstStyle/>
          <a:p>
            <a:r>
              <a:rPr lang="fr-FR" dirty="0" smtClean="0"/>
              <a:t>Do…</a:t>
            </a:r>
            <a:r>
              <a:rPr lang="fr-FR" dirty="0" err="1" smtClean="0"/>
              <a:t>Loop</a:t>
            </a:r>
            <a:endParaRPr lang="fr-FR" dirty="0" smtClean="0"/>
          </a:p>
          <a:p>
            <a:pPr lvl="1"/>
            <a:r>
              <a:rPr lang="fr-FR" dirty="0" smtClean="0"/>
              <a:t>Le code s’exécute tant qu’une instruction ne provoque pas la sortie de la boucle</a:t>
            </a:r>
          </a:p>
          <a:p>
            <a:pPr lvl="1"/>
            <a:r>
              <a:rPr lang="fr-FR" dirty="0" smtClean="0"/>
              <a:t>Exemple :</a:t>
            </a:r>
          </a:p>
          <a:p>
            <a:pPr lvl="2">
              <a:buNone/>
            </a:pPr>
            <a:r>
              <a:rPr lang="fr-FR" i="1" dirty="0" smtClean="0"/>
              <a:t>I = 1</a:t>
            </a:r>
            <a:br>
              <a:rPr lang="fr-FR" i="1" dirty="0" smtClean="0"/>
            </a:br>
            <a:r>
              <a:rPr lang="fr-FR" i="1" dirty="0" smtClean="0"/>
              <a:t>Do</a:t>
            </a:r>
          </a:p>
          <a:p>
            <a:pPr lvl="2">
              <a:buNone/>
            </a:pPr>
            <a:r>
              <a:rPr lang="fr-FR" i="1" dirty="0" smtClean="0"/>
              <a:t>I = I+1</a:t>
            </a:r>
          </a:p>
          <a:p>
            <a:pPr lvl="2">
              <a:buNone/>
            </a:pPr>
            <a:r>
              <a:rPr lang="fr-FR" i="1" dirty="0" err="1" smtClean="0"/>
              <a:t>Loop</a:t>
            </a:r>
            <a:r>
              <a:rPr lang="fr-FR" i="1" dirty="0" smtClean="0"/>
              <a:t> </a:t>
            </a:r>
          </a:p>
          <a:p>
            <a:pPr lvl="2">
              <a:buNone/>
            </a:pPr>
            <a:r>
              <a:rPr lang="fr-FR" dirty="0" smtClean="0">
                <a:solidFill>
                  <a:srgbClr val="00B050"/>
                </a:solidFill>
              </a:rPr>
              <a:t>‘ =&gt; La boucle est infinie….Il faut donc prévoir une condition de sortie</a:t>
            </a:r>
          </a:p>
          <a:p>
            <a:pPr lvl="2">
              <a:buNone/>
            </a:pPr>
            <a:r>
              <a:rPr lang="fr-FR" i="1" dirty="0" smtClean="0"/>
              <a:t>I = 1</a:t>
            </a:r>
            <a:br>
              <a:rPr lang="fr-FR" i="1" dirty="0" smtClean="0"/>
            </a:br>
            <a:r>
              <a:rPr lang="fr-FR" i="1" dirty="0" smtClean="0"/>
              <a:t>Do</a:t>
            </a:r>
          </a:p>
          <a:p>
            <a:pPr lvl="2">
              <a:buNone/>
            </a:pPr>
            <a:r>
              <a:rPr lang="fr-FR" i="1" dirty="0" smtClean="0"/>
              <a:t>If I = 35 </a:t>
            </a:r>
            <a:r>
              <a:rPr lang="fr-FR" i="1" dirty="0" err="1" smtClean="0"/>
              <a:t>Then</a:t>
            </a:r>
            <a:r>
              <a:rPr lang="fr-FR" i="1" dirty="0" smtClean="0"/>
              <a:t> </a:t>
            </a:r>
            <a:r>
              <a:rPr lang="fr-FR" i="1" dirty="0" err="1" smtClean="0"/>
              <a:t>Goto</a:t>
            </a:r>
            <a:r>
              <a:rPr lang="fr-FR" i="1" dirty="0" smtClean="0"/>
              <a:t> 10</a:t>
            </a:r>
          </a:p>
          <a:p>
            <a:pPr lvl="2">
              <a:buNone/>
            </a:pPr>
            <a:r>
              <a:rPr lang="fr-FR" i="1" dirty="0" smtClean="0"/>
              <a:t>I = I+1</a:t>
            </a:r>
          </a:p>
          <a:p>
            <a:pPr lvl="2">
              <a:buNone/>
            </a:pPr>
            <a:r>
              <a:rPr lang="fr-FR" i="1" dirty="0" err="1" smtClean="0"/>
              <a:t>Loop</a:t>
            </a:r>
            <a:r>
              <a:rPr lang="fr-FR" i="1" dirty="0" smtClean="0"/>
              <a:t> </a:t>
            </a:r>
          </a:p>
          <a:p>
            <a:pPr lvl="2">
              <a:buNone/>
            </a:pPr>
            <a:r>
              <a:rPr lang="fr-FR" i="1" dirty="0" smtClean="0"/>
              <a:t>10</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Zoom sur les boucles</a:t>
            </a:r>
            <a:endParaRPr lang="fr-FR" dirty="0"/>
          </a:p>
        </p:txBody>
      </p:sp>
      <p:sp>
        <p:nvSpPr>
          <p:cNvPr id="4" name="Espace réservé du contenu 3"/>
          <p:cNvSpPr>
            <a:spLocks noGrp="1"/>
          </p:cNvSpPr>
          <p:nvPr>
            <p:ph sz="quarter" idx="1"/>
          </p:nvPr>
        </p:nvSpPr>
        <p:spPr>
          <a:xfrm>
            <a:off x="457200" y="1600200"/>
            <a:ext cx="8219256" cy="4873752"/>
          </a:xfrm>
        </p:spPr>
        <p:txBody>
          <a:bodyPr>
            <a:normAutofit/>
          </a:bodyPr>
          <a:lstStyle/>
          <a:p>
            <a:r>
              <a:rPr lang="fr-FR" dirty="0" smtClean="0"/>
              <a:t>For… </a:t>
            </a:r>
            <a:r>
              <a:rPr lang="fr-FR" dirty="0" err="1" smtClean="0"/>
              <a:t>Next</a:t>
            </a:r>
            <a:endParaRPr lang="fr-FR" dirty="0" smtClean="0"/>
          </a:p>
          <a:p>
            <a:pPr lvl="1"/>
            <a:r>
              <a:rPr lang="fr-FR" dirty="0" smtClean="0"/>
              <a:t>Il s’agit d’une boucle délimitée </a:t>
            </a:r>
          </a:p>
          <a:p>
            <a:pPr lvl="2">
              <a:buNone/>
            </a:pPr>
            <a:r>
              <a:rPr lang="fr-FR" i="1" dirty="0" smtClean="0"/>
              <a:t>For Variable = </a:t>
            </a:r>
            <a:r>
              <a:rPr lang="fr-FR" i="1" dirty="0" err="1" smtClean="0"/>
              <a:t>ValeurDébut</a:t>
            </a:r>
            <a:r>
              <a:rPr lang="fr-FR" i="1" dirty="0" smtClean="0"/>
              <a:t> To </a:t>
            </a:r>
            <a:r>
              <a:rPr lang="fr-FR" i="1" dirty="0" err="1" smtClean="0"/>
              <a:t>ValeurFin</a:t>
            </a:r>
            <a:endParaRPr lang="fr-FR" i="1" dirty="0" smtClean="0"/>
          </a:p>
          <a:p>
            <a:pPr lvl="2">
              <a:buNone/>
            </a:pPr>
            <a:r>
              <a:rPr lang="fr-FR" i="1" dirty="0" smtClean="0">
                <a:solidFill>
                  <a:srgbClr val="00B050"/>
                </a:solidFill>
              </a:rPr>
              <a:t>‘Code</a:t>
            </a:r>
          </a:p>
          <a:p>
            <a:pPr lvl="2">
              <a:buNone/>
            </a:pPr>
            <a:r>
              <a:rPr lang="fr-FR" i="1" dirty="0" err="1" smtClean="0"/>
              <a:t>Next</a:t>
            </a:r>
            <a:endParaRPr lang="fr-FR" i="1" dirty="0" smtClean="0"/>
          </a:p>
          <a:p>
            <a:pPr lvl="1"/>
            <a:r>
              <a:rPr lang="fr-FR" dirty="0" smtClean="0"/>
              <a:t>Par défaut le pas est de 1 (à chaque fois que l’on arrive à </a:t>
            </a:r>
            <a:r>
              <a:rPr lang="fr-FR" dirty="0" err="1" smtClean="0"/>
              <a:t>Next</a:t>
            </a:r>
            <a:r>
              <a:rPr lang="fr-FR" dirty="0" smtClean="0"/>
              <a:t>, Variable = Variable +1. Ici le pas est de « 1 » (valeur par défaut), mais celui-ci peut être changé avec l’instruction </a:t>
            </a:r>
            <a:r>
              <a:rPr lang="fr-FR" i="1" dirty="0" err="1" smtClean="0"/>
              <a:t>Step</a:t>
            </a:r>
            <a:r>
              <a:rPr lang="fr-FR" i="1" dirty="0" smtClean="0"/>
              <a:t> « Pas »</a:t>
            </a:r>
            <a:r>
              <a:rPr lang="fr-FR" dirty="0" smtClean="0"/>
              <a:t>)</a:t>
            </a:r>
          </a:p>
          <a:p>
            <a:pPr lvl="2">
              <a:buNone/>
            </a:pPr>
            <a:r>
              <a:rPr lang="fr-FR" i="1" dirty="0" smtClean="0"/>
              <a:t>For I = 2 To 40 </a:t>
            </a:r>
            <a:r>
              <a:rPr lang="fr-FR" i="1" dirty="0" err="1" smtClean="0"/>
              <a:t>Step</a:t>
            </a:r>
            <a:r>
              <a:rPr lang="fr-FR" i="1" dirty="0" smtClean="0"/>
              <a:t> 2</a:t>
            </a:r>
          </a:p>
          <a:p>
            <a:pPr lvl="2">
              <a:buNone/>
            </a:pPr>
            <a:r>
              <a:rPr lang="fr-FR" i="1" dirty="0" err="1" smtClean="0"/>
              <a:t>Msgbox</a:t>
            </a:r>
            <a:r>
              <a:rPr lang="fr-FR" i="1" dirty="0" smtClean="0"/>
              <a:t> « Numéro pair » &amp; </a:t>
            </a:r>
            <a:r>
              <a:rPr lang="fr-FR" i="1" dirty="0" err="1" smtClean="0"/>
              <a:t>Cstr</a:t>
            </a:r>
            <a:r>
              <a:rPr lang="fr-FR" i="1" dirty="0" smtClean="0"/>
              <a:t>(I)</a:t>
            </a:r>
          </a:p>
          <a:p>
            <a:pPr lvl="2">
              <a:buNone/>
            </a:pPr>
            <a:r>
              <a:rPr lang="fr-FR" i="1" dirty="0" err="1" smtClean="0"/>
              <a:t>Next</a:t>
            </a:r>
            <a:endParaRPr lang="fr-FR" i="1" dirty="0" smtClean="0"/>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Zoom sur les boucles</a:t>
            </a:r>
            <a:endParaRPr lang="fr-FR" dirty="0"/>
          </a:p>
        </p:txBody>
      </p:sp>
      <p:sp>
        <p:nvSpPr>
          <p:cNvPr id="4" name="Espace réservé du contenu 3"/>
          <p:cNvSpPr>
            <a:spLocks noGrp="1"/>
          </p:cNvSpPr>
          <p:nvPr>
            <p:ph sz="quarter" idx="1"/>
          </p:nvPr>
        </p:nvSpPr>
        <p:spPr>
          <a:xfrm>
            <a:off x="457200" y="1600200"/>
            <a:ext cx="8219256" cy="4873752"/>
          </a:xfrm>
        </p:spPr>
        <p:txBody>
          <a:bodyPr>
            <a:normAutofit lnSpcReduction="10000"/>
          </a:bodyPr>
          <a:lstStyle/>
          <a:p>
            <a:r>
              <a:rPr lang="fr-FR" dirty="0" smtClean="0"/>
              <a:t>Boucles imbriquées</a:t>
            </a:r>
          </a:p>
          <a:p>
            <a:pPr lvl="1"/>
            <a:r>
              <a:rPr lang="fr-FR" dirty="0" smtClean="0"/>
              <a:t>Il est possible d’imbriquer les boucles, c’est-à-dire de positionner une boucle dans une autre</a:t>
            </a:r>
          </a:p>
          <a:p>
            <a:pPr lvl="1"/>
            <a:r>
              <a:rPr lang="fr-FR" dirty="0" smtClean="0"/>
              <a:t>Attention : cela provoque souvent des calculs allant jusqu’à l’infini</a:t>
            </a:r>
          </a:p>
          <a:p>
            <a:pPr lvl="1"/>
            <a:r>
              <a:rPr lang="fr-FR" dirty="0" smtClean="0"/>
              <a:t>Attention 2 : les traitements peuvent être très long</a:t>
            </a:r>
          </a:p>
          <a:p>
            <a:pPr lvl="1"/>
            <a:r>
              <a:rPr lang="fr-FR" dirty="0" smtClean="0"/>
              <a:t>Syntaxe</a:t>
            </a:r>
          </a:p>
          <a:p>
            <a:pPr lvl="2">
              <a:buNone/>
            </a:pPr>
            <a:r>
              <a:rPr lang="fr-FR" dirty="0" err="1" smtClean="0"/>
              <a:t>Debut</a:t>
            </a:r>
            <a:r>
              <a:rPr lang="fr-FR" dirty="0" smtClean="0"/>
              <a:t> Boucle 1</a:t>
            </a:r>
          </a:p>
          <a:p>
            <a:pPr lvl="3">
              <a:buNone/>
            </a:pPr>
            <a:r>
              <a:rPr lang="fr-FR" dirty="0" smtClean="0"/>
              <a:t>Début Boucle 2</a:t>
            </a:r>
          </a:p>
          <a:p>
            <a:pPr lvl="4">
              <a:buNone/>
            </a:pPr>
            <a:r>
              <a:rPr lang="fr-FR" dirty="0" smtClean="0"/>
              <a:t>Début Boucle 3</a:t>
            </a:r>
          </a:p>
          <a:p>
            <a:pPr lvl="4">
              <a:buNone/>
            </a:pPr>
            <a:r>
              <a:rPr lang="fr-FR" dirty="0" smtClean="0"/>
              <a:t>Fin Boucle 3</a:t>
            </a:r>
          </a:p>
          <a:p>
            <a:pPr lvl="3">
              <a:buNone/>
            </a:pPr>
            <a:r>
              <a:rPr lang="fr-FR" dirty="0" smtClean="0"/>
              <a:t>Fin Boucle 2</a:t>
            </a:r>
          </a:p>
          <a:p>
            <a:pPr lvl="2">
              <a:buNone/>
            </a:pPr>
            <a:r>
              <a:rPr lang="fr-FR" dirty="0" smtClean="0"/>
              <a:t>Fin Boucle 1</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Index + Equiv</a:t>
            </a:r>
            <a:endParaRPr lang="fr-FR" dirty="0"/>
          </a:p>
        </p:txBody>
      </p:sp>
      <p:sp>
        <p:nvSpPr>
          <p:cNvPr id="3" name="Espace réservé du contenu 2"/>
          <p:cNvSpPr>
            <a:spLocks noGrp="1"/>
          </p:cNvSpPr>
          <p:nvPr>
            <p:ph sz="quarter" idx="1"/>
          </p:nvPr>
        </p:nvSpPr>
        <p:spPr/>
        <p:txBody>
          <a:bodyPr>
            <a:normAutofit/>
          </a:bodyPr>
          <a:lstStyle/>
          <a:p>
            <a:r>
              <a:rPr lang="fr-FR" dirty="0" smtClean="0"/>
              <a:t>Recherche la ligne :</a:t>
            </a:r>
          </a:p>
          <a:p>
            <a:pPr lvl="1"/>
            <a:r>
              <a:rPr lang="fr-FR" dirty="0" smtClean="0"/>
              <a:t>Equiv avec les arguments suivants :</a:t>
            </a:r>
          </a:p>
          <a:p>
            <a:pPr lvl="2"/>
            <a:r>
              <a:rPr lang="fr-FR" dirty="0" smtClean="0"/>
              <a:t>Valeur recherché  : A11</a:t>
            </a:r>
          </a:p>
          <a:p>
            <a:pPr lvl="2"/>
            <a:r>
              <a:rPr lang="fr-FR" dirty="0" smtClean="0"/>
              <a:t>Tableau : A1:A7</a:t>
            </a:r>
          </a:p>
          <a:p>
            <a:pPr lvl="2"/>
            <a:r>
              <a:rPr lang="fr-FR" dirty="0" smtClean="0"/>
              <a:t>Correspondance exacte (0)</a:t>
            </a:r>
          </a:p>
          <a:p>
            <a:pPr lvl="1"/>
            <a:r>
              <a:rPr lang="fr-FR" dirty="0" smtClean="0"/>
              <a:t>=</a:t>
            </a:r>
            <a:r>
              <a:rPr lang="fr-FR" dirty="0" err="1" smtClean="0"/>
              <a:t>Equiv</a:t>
            </a:r>
            <a:r>
              <a:rPr lang="fr-FR" dirty="0" smtClean="0"/>
              <a:t>(A11;A1:A7;0) =&gt; renvoi 3</a:t>
            </a:r>
          </a:p>
          <a:p>
            <a:pPr lvl="1"/>
            <a:endParaRPr lang="fr-FR" dirty="0" smtClean="0"/>
          </a:p>
        </p:txBody>
      </p:sp>
      <p:pic>
        <p:nvPicPr>
          <p:cNvPr id="3074" name="Picture 2"/>
          <p:cNvPicPr>
            <a:picLocks noChangeAspect="1" noChangeArrowheads="1"/>
          </p:cNvPicPr>
          <p:nvPr/>
        </p:nvPicPr>
        <p:blipFill>
          <a:blip r:embed="rId3" cstate="print"/>
          <a:srcRect/>
          <a:stretch>
            <a:fillRect/>
          </a:stretch>
        </p:blipFill>
        <p:spPr bwMode="auto">
          <a:xfrm>
            <a:off x="1547664" y="3861048"/>
            <a:ext cx="6038850"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Cinquième partie</a:t>
            </a:r>
            <a:endParaRPr lang="fr-FR" dirty="0"/>
          </a:p>
        </p:txBody>
      </p:sp>
      <p:sp>
        <p:nvSpPr>
          <p:cNvPr id="4" name="Espace réservé du contenu 3"/>
          <p:cNvSpPr>
            <a:spLocks noGrp="1"/>
          </p:cNvSpPr>
          <p:nvPr>
            <p:ph sz="quarter" idx="1"/>
          </p:nvPr>
        </p:nvSpPr>
        <p:spPr>
          <a:xfrm>
            <a:off x="179512" y="1600200"/>
            <a:ext cx="8964488" cy="4873752"/>
          </a:xfrm>
        </p:spPr>
        <p:txBody>
          <a:bodyPr>
            <a:normAutofit/>
          </a:bodyPr>
          <a:lstStyle/>
          <a:p>
            <a:r>
              <a:rPr lang="fr-FR" dirty="0" smtClean="0"/>
              <a:t>Diminuer le stock </a:t>
            </a:r>
          </a:p>
          <a:p>
            <a:pPr lvl="1"/>
            <a:r>
              <a:rPr lang="fr-FR" dirty="0" smtClean="0"/>
              <a:t>On va donc rechercher le stock correspondant et le diminuer dans une boucle </a:t>
            </a:r>
            <a:r>
              <a:rPr lang="fr-FR" dirty="0" err="1" smtClean="0"/>
              <a:t>While</a:t>
            </a:r>
            <a:r>
              <a:rPr lang="fr-FR" dirty="0" smtClean="0"/>
              <a:t>…</a:t>
            </a:r>
            <a:r>
              <a:rPr lang="fr-FR" dirty="0" err="1" smtClean="0"/>
              <a:t>Wend</a:t>
            </a:r>
            <a:r>
              <a:rPr lang="fr-FR" dirty="0" smtClean="0"/>
              <a:t>. Celle-ci s’exécute à chaque itération de la variable I (première boucle </a:t>
            </a:r>
            <a:r>
              <a:rPr lang="fr-FR" dirty="0" err="1" smtClean="0"/>
              <a:t>While</a:t>
            </a:r>
            <a:r>
              <a:rPr lang="fr-FR" dirty="0" smtClean="0"/>
              <a:t>… </a:t>
            </a:r>
            <a:r>
              <a:rPr lang="fr-FR" dirty="0" err="1" smtClean="0"/>
              <a:t>Wend</a:t>
            </a:r>
            <a:r>
              <a:rPr lang="fr-FR" dirty="0" smtClean="0"/>
              <a:t>) :</a:t>
            </a:r>
          </a:p>
          <a:p>
            <a:pPr>
              <a:buNone/>
            </a:pPr>
            <a:r>
              <a:rPr lang="en-US" sz="1600" i="1" dirty="0" smtClean="0"/>
              <a:t>E = 2</a:t>
            </a:r>
          </a:p>
          <a:p>
            <a:pPr>
              <a:buNone/>
            </a:pPr>
            <a:r>
              <a:rPr lang="en-US" sz="1600" i="1" dirty="0" smtClean="0"/>
              <a:t>While Sheets("Stock").Cells(E, 1).Value &lt;&gt; .Cells(I, 1).Value</a:t>
            </a:r>
          </a:p>
          <a:p>
            <a:pPr>
              <a:buNone/>
            </a:pPr>
            <a:r>
              <a:rPr lang="en-US" sz="1600" i="1" dirty="0" smtClean="0"/>
              <a:t>E = E + 1</a:t>
            </a:r>
          </a:p>
          <a:p>
            <a:pPr>
              <a:buNone/>
            </a:pPr>
            <a:r>
              <a:rPr lang="en-US" sz="1600" i="1" dirty="0" smtClean="0"/>
              <a:t>Wend</a:t>
            </a:r>
          </a:p>
          <a:p>
            <a:pPr>
              <a:buNone/>
            </a:pPr>
            <a:r>
              <a:rPr lang="en-US" sz="1600" i="1" dirty="0" smtClean="0"/>
              <a:t>Sheets("Stock").Cells(E, 2) = Sheets("Stock").Cells(E, 2) - Sheets("</a:t>
            </a:r>
            <a:r>
              <a:rPr lang="en-US" sz="1600" i="1" dirty="0" err="1" smtClean="0"/>
              <a:t>Données</a:t>
            </a:r>
            <a:r>
              <a:rPr lang="en-US" sz="1600" i="1" dirty="0" smtClean="0"/>
              <a:t>").Cells(I, 2).Value</a:t>
            </a:r>
          </a:p>
          <a:p>
            <a:pPr marL="274320" lvl="1">
              <a:spcBef>
                <a:spcPts val="600"/>
              </a:spcBef>
              <a:buSzPct val="70000"/>
            </a:pPr>
            <a:r>
              <a:rPr lang="fr-FR" dirty="0" smtClean="0"/>
              <a:t>La variable « E » est la ligne de la feuille « Stock »</a:t>
            </a:r>
          </a:p>
          <a:p>
            <a:pPr marL="274320" lvl="1">
              <a:spcBef>
                <a:spcPts val="600"/>
              </a:spcBef>
              <a:buSzPct val="70000"/>
            </a:pPr>
            <a:r>
              <a:rPr lang="fr-FR" dirty="0" smtClean="0"/>
              <a:t>La variable « I » est la ligne de la feuille « Données »</a:t>
            </a:r>
          </a:p>
          <a:p>
            <a:pPr marL="274320" lvl="1">
              <a:spcBef>
                <a:spcPts val="600"/>
              </a:spcBef>
              <a:buSzPct val="70000"/>
            </a:pPr>
            <a:r>
              <a:rPr lang="fr-FR" dirty="0" smtClean="0"/>
              <a:t>On ôte de la colonne B de la feuille Stock (Quantité en stock), la colonne B de la feuille Données (Quantité de la vente)</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Cinquième partie</a:t>
            </a:r>
            <a:endParaRPr lang="fr-FR" dirty="0"/>
          </a:p>
        </p:txBody>
      </p:sp>
      <p:sp>
        <p:nvSpPr>
          <p:cNvPr id="4" name="Espace réservé du contenu 3"/>
          <p:cNvSpPr>
            <a:spLocks noGrp="1"/>
          </p:cNvSpPr>
          <p:nvPr>
            <p:ph sz="quarter" idx="1"/>
          </p:nvPr>
        </p:nvSpPr>
        <p:spPr>
          <a:xfrm>
            <a:off x="179512" y="1600200"/>
            <a:ext cx="8964488" cy="4873752"/>
          </a:xfrm>
        </p:spPr>
        <p:txBody>
          <a:bodyPr>
            <a:normAutofit/>
          </a:bodyPr>
          <a:lstStyle/>
          <a:p>
            <a:r>
              <a:rPr lang="fr-FR" dirty="0" smtClean="0"/>
              <a:t>Diminuer le stock </a:t>
            </a:r>
          </a:p>
        </p:txBody>
      </p:sp>
      <p:pic>
        <p:nvPicPr>
          <p:cNvPr id="1026" name="Picture 2"/>
          <p:cNvPicPr>
            <a:picLocks noChangeAspect="1" noChangeArrowheads="1"/>
          </p:cNvPicPr>
          <p:nvPr/>
        </p:nvPicPr>
        <p:blipFill>
          <a:blip r:embed="rId3" cstate="print"/>
          <a:srcRect/>
          <a:stretch>
            <a:fillRect/>
          </a:stretch>
        </p:blipFill>
        <p:spPr bwMode="auto">
          <a:xfrm>
            <a:off x="467544" y="1988840"/>
            <a:ext cx="7877175"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Cinquième partie</a:t>
            </a:r>
            <a:endParaRPr lang="fr-FR" dirty="0"/>
          </a:p>
        </p:txBody>
      </p:sp>
      <p:sp>
        <p:nvSpPr>
          <p:cNvPr id="4" name="Espace réservé du contenu 3"/>
          <p:cNvSpPr>
            <a:spLocks noGrp="1"/>
          </p:cNvSpPr>
          <p:nvPr>
            <p:ph sz="quarter" idx="1"/>
          </p:nvPr>
        </p:nvSpPr>
        <p:spPr>
          <a:xfrm>
            <a:off x="179512" y="1600200"/>
            <a:ext cx="8964488" cy="4873752"/>
          </a:xfrm>
        </p:spPr>
        <p:txBody>
          <a:bodyPr>
            <a:normAutofit/>
          </a:bodyPr>
          <a:lstStyle/>
          <a:p>
            <a:r>
              <a:rPr lang="fr-FR" dirty="0" smtClean="0"/>
              <a:t>Remise à zéro de l’application</a:t>
            </a:r>
          </a:p>
          <a:p>
            <a:pPr lvl="1"/>
            <a:r>
              <a:rPr lang="fr-FR" dirty="0" smtClean="0"/>
              <a:t>Effacer la </a:t>
            </a:r>
            <a:r>
              <a:rPr lang="fr-FR" dirty="0" err="1" smtClean="0"/>
              <a:t>ListBox</a:t>
            </a:r>
            <a:r>
              <a:rPr lang="fr-FR" dirty="0" smtClean="0"/>
              <a:t> Commandes </a:t>
            </a:r>
          </a:p>
          <a:p>
            <a:pPr lvl="2">
              <a:buNone/>
            </a:pPr>
            <a:r>
              <a:rPr lang="fr-FR" i="1" dirty="0" err="1" smtClean="0"/>
              <a:t>LCG.Commandes</a:t>
            </a:r>
            <a:r>
              <a:rPr lang="fr-FR" i="1" dirty="0" smtClean="0"/>
              <a:t>.</a:t>
            </a:r>
            <a:r>
              <a:rPr lang="fr-FR" i="1" dirty="0" err="1" smtClean="0"/>
              <a:t>Clear</a:t>
            </a:r>
            <a:endParaRPr lang="fr-FR" i="1" dirty="0" smtClean="0"/>
          </a:p>
          <a:p>
            <a:pPr lvl="1"/>
            <a:r>
              <a:rPr lang="fr-FR" dirty="0" smtClean="0"/>
              <a:t>Remettre les labels à 0</a:t>
            </a:r>
          </a:p>
          <a:p>
            <a:pPr lvl="2">
              <a:buNone/>
            </a:pPr>
            <a:r>
              <a:rPr lang="fr-FR" i="1" dirty="0" err="1" smtClean="0"/>
              <a:t>LCG.Remise</a:t>
            </a:r>
            <a:r>
              <a:rPr lang="fr-FR" i="1" dirty="0" smtClean="0"/>
              <a:t>.</a:t>
            </a:r>
            <a:r>
              <a:rPr lang="fr-FR" i="1" dirty="0" err="1" smtClean="0"/>
              <a:t>Caption</a:t>
            </a:r>
            <a:r>
              <a:rPr lang="fr-FR" i="1" dirty="0" smtClean="0"/>
              <a:t> = 0</a:t>
            </a:r>
          </a:p>
          <a:p>
            <a:pPr lvl="2">
              <a:buNone/>
            </a:pPr>
            <a:r>
              <a:rPr lang="fr-FR" i="1" dirty="0" err="1" smtClean="0"/>
              <a:t>LCG.TotalHT.Caption</a:t>
            </a:r>
            <a:r>
              <a:rPr lang="fr-FR" i="1" dirty="0" smtClean="0"/>
              <a:t> = "0 €"</a:t>
            </a:r>
          </a:p>
          <a:p>
            <a:pPr lvl="2">
              <a:buNone/>
            </a:pPr>
            <a:r>
              <a:rPr lang="fr-FR" i="1" dirty="0" err="1" smtClean="0"/>
              <a:t>LCG.TotalTTC.Caption</a:t>
            </a:r>
            <a:r>
              <a:rPr lang="fr-FR" i="1" dirty="0" smtClean="0"/>
              <a:t> = "0 €"</a:t>
            </a:r>
          </a:p>
          <a:p>
            <a:pPr lvl="1"/>
            <a:r>
              <a:rPr lang="fr-FR" dirty="0" smtClean="0"/>
              <a:t>Effacer le contenu de la feuille « Données » (comme partie 2)</a:t>
            </a:r>
          </a:p>
          <a:p>
            <a:pPr lvl="2">
              <a:buNone/>
            </a:pPr>
            <a:r>
              <a:rPr lang="en-US" i="1" dirty="0" smtClean="0"/>
              <a:t>Sheets("</a:t>
            </a:r>
            <a:r>
              <a:rPr lang="en-US" i="1" dirty="0" err="1" smtClean="0"/>
              <a:t>Données</a:t>
            </a:r>
            <a:r>
              <a:rPr lang="en-US" i="1" dirty="0" smtClean="0"/>
              <a:t>").Select</a:t>
            </a:r>
          </a:p>
          <a:p>
            <a:pPr lvl="2">
              <a:buNone/>
            </a:pPr>
            <a:r>
              <a:rPr lang="en-US" i="1" dirty="0" err="1" smtClean="0"/>
              <a:t>Cells.Select</a:t>
            </a:r>
            <a:endParaRPr lang="en-US" i="1" dirty="0" smtClean="0"/>
          </a:p>
          <a:p>
            <a:pPr lvl="2">
              <a:buNone/>
            </a:pPr>
            <a:r>
              <a:rPr lang="en-US" i="1" dirty="0" err="1" smtClean="0"/>
              <a:t>Selection.ClearContents</a:t>
            </a:r>
            <a:endParaRPr lang="en-US" i="1" dirty="0" smtClean="0"/>
          </a:p>
          <a:p>
            <a:pPr lvl="1"/>
            <a:endParaRPr lang="fr-FR" dirty="0" smtClean="0"/>
          </a:p>
          <a:p>
            <a:pPr lvl="2">
              <a:buNone/>
            </a:pPr>
            <a:endParaRPr lang="fr-FR" i="1" dirty="0" smtClean="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Cinquième partie</a:t>
            </a:r>
            <a:endParaRPr lang="fr-FR" dirty="0"/>
          </a:p>
        </p:txBody>
      </p:sp>
      <p:sp>
        <p:nvSpPr>
          <p:cNvPr id="4" name="Espace réservé du contenu 3"/>
          <p:cNvSpPr>
            <a:spLocks noGrp="1"/>
          </p:cNvSpPr>
          <p:nvPr>
            <p:ph sz="quarter" idx="1"/>
          </p:nvPr>
        </p:nvSpPr>
        <p:spPr>
          <a:xfrm>
            <a:off x="179512" y="1600200"/>
            <a:ext cx="8964488" cy="4873752"/>
          </a:xfrm>
        </p:spPr>
        <p:txBody>
          <a:bodyPr>
            <a:normAutofit lnSpcReduction="10000"/>
          </a:bodyPr>
          <a:lstStyle/>
          <a:p>
            <a:r>
              <a:rPr lang="fr-FR" dirty="0" smtClean="0"/>
              <a:t>Finalisation</a:t>
            </a:r>
          </a:p>
          <a:p>
            <a:pPr lvl="1"/>
            <a:r>
              <a:rPr lang="fr-FR" dirty="0" smtClean="0"/>
              <a:t>Créer un « On </a:t>
            </a:r>
            <a:r>
              <a:rPr lang="fr-FR" dirty="0" err="1" smtClean="0"/>
              <a:t>Error</a:t>
            </a:r>
            <a:r>
              <a:rPr lang="fr-FR" dirty="0" smtClean="0"/>
              <a:t> </a:t>
            </a:r>
            <a:r>
              <a:rPr lang="fr-FR" dirty="0" err="1" smtClean="0"/>
              <a:t>Goto</a:t>
            </a:r>
            <a:r>
              <a:rPr lang="fr-FR" dirty="0" smtClean="0"/>
              <a:t> 10 »</a:t>
            </a:r>
          </a:p>
          <a:p>
            <a:pPr lvl="1"/>
            <a:r>
              <a:rPr lang="fr-FR" dirty="0" smtClean="0"/>
              <a:t>10 : contiendra un message d’erreur</a:t>
            </a:r>
          </a:p>
          <a:p>
            <a:pPr lvl="1"/>
            <a:r>
              <a:rPr lang="fr-FR" dirty="0" smtClean="0"/>
              <a:t>Pour éviter que le code ne lise le message d’erreur sans qu’il y’ait d’erreur, il convient de créer une seconde étiquette qui permet d’éviter la première</a:t>
            </a:r>
          </a:p>
          <a:p>
            <a:pPr lvl="2">
              <a:buNone/>
            </a:pPr>
            <a:r>
              <a:rPr lang="fr-FR" i="1" dirty="0" err="1" smtClean="0"/>
              <a:t>Sub</a:t>
            </a:r>
            <a:r>
              <a:rPr lang="fr-FR" i="1" dirty="0" smtClean="0"/>
              <a:t> X</a:t>
            </a:r>
          </a:p>
          <a:p>
            <a:pPr lvl="2">
              <a:buNone/>
            </a:pPr>
            <a:r>
              <a:rPr lang="fr-FR" i="1" dirty="0" smtClean="0"/>
              <a:t>On </a:t>
            </a:r>
            <a:r>
              <a:rPr lang="fr-FR" i="1" dirty="0" err="1" smtClean="0"/>
              <a:t>Error</a:t>
            </a:r>
            <a:r>
              <a:rPr lang="fr-FR" i="1" dirty="0" smtClean="0"/>
              <a:t> </a:t>
            </a:r>
            <a:r>
              <a:rPr lang="fr-FR" i="1" dirty="0" err="1" smtClean="0"/>
              <a:t>Goto</a:t>
            </a:r>
            <a:r>
              <a:rPr lang="fr-FR" i="1" dirty="0" smtClean="0"/>
              <a:t> 10</a:t>
            </a:r>
          </a:p>
          <a:p>
            <a:pPr lvl="2">
              <a:buNone/>
            </a:pPr>
            <a:r>
              <a:rPr lang="fr-FR" i="1" dirty="0" smtClean="0">
                <a:solidFill>
                  <a:srgbClr val="00B050"/>
                </a:solidFill>
              </a:rPr>
              <a:t>‘Code</a:t>
            </a:r>
          </a:p>
          <a:p>
            <a:pPr lvl="2">
              <a:buNone/>
            </a:pPr>
            <a:r>
              <a:rPr lang="fr-FR" i="1" dirty="0" err="1" smtClean="0"/>
              <a:t>Goto</a:t>
            </a:r>
            <a:r>
              <a:rPr lang="fr-FR" i="1" dirty="0" smtClean="0"/>
              <a:t> 20</a:t>
            </a:r>
          </a:p>
          <a:p>
            <a:pPr lvl="2">
              <a:buNone/>
            </a:pPr>
            <a:r>
              <a:rPr lang="fr-FR" i="1" dirty="0" smtClean="0"/>
              <a:t>10 </a:t>
            </a:r>
            <a:r>
              <a:rPr lang="fr-FR" i="1" dirty="0" err="1" smtClean="0"/>
              <a:t>Msgbox</a:t>
            </a:r>
            <a:r>
              <a:rPr lang="fr-FR" i="1" dirty="0" smtClean="0"/>
              <a:t> « Erreur »</a:t>
            </a:r>
          </a:p>
          <a:p>
            <a:pPr lvl="2">
              <a:buNone/>
            </a:pPr>
            <a:r>
              <a:rPr lang="fr-FR" i="1" dirty="0" smtClean="0"/>
              <a:t>20 End </a:t>
            </a:r>
            <a:r>
              <a:rPr lang="fr-FR" i="1" dirty="0" err="1" smtClean="0"/>
              <a:t>sub</a:t>
            </a:r>
            <a:endParaRPr lang="fr-FR" i="1" dirty="0" smtClean="0"/>
          </a:p>
          <a:p>
            <a:pPr lvl="1"/>
            <a:r>
              <a:rPr lang="fr-FR" dirty="0" smtClean="0"/>
              <a:t>Si tout se déroule sans accro, l’application ne lira pas le message d’erreur</a:t>
            </a:r>
          </a:p>
          <a:p>
            <a:pPr lvl="2">
              <a:buNone/>
            </a:pPr>
            <a:endParaRPr lang="fr-FR" i="1" dirty="0" smtClean="0"/>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0"/>
            <a:ext cx="7467600" cy="1143000"/>
          </a:xfrm>
        </p:spPr>
        <p:txBody>
          <a:bodyPr/>
          <a:lstStyle/>
          <a:p>
            <a:r>
              <a:rPr lang="fr-FR" dirty="0" smtClean="0"/>
              <a:t>Cinquième partie</a:t>
            </a:r>
            <a:endParaRPr lang="fr-FR" dirty="0"/>
          </a:p>
        </p:txBody>
      </p:sp>
      <p:pic>
        <p:nvPicPr>
          <p:cNvPr id="2050" name="Picture 2"/>
          <p:cNvPicPr>
            <a:picLocks noChangeAspect="1" noChangeArrowheads="1"/>
          </p:cNvPicPr>
          <p:nvPr/>
        </p:nvPicPr>
        <p:blipFill>
          <a:blip r:embed="rId3" cstate="print"/>
          <a:srcRect/>
          <a:stretch>
            <a:fillRect/>
          </a:stretch>
        </p:blipFill>
        <p:spPr bwMode="auto">
          <a:xfrm>
            <a:off x="971600" y="1131791"/>
            <a:ext cx="7238628" cy="57262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FINALISER</a:t>
            </a:r>
            <a:endParaRPr lang="fr-FR" dirty="0"/>
          </a:p>
        </p:txBody>
      </p:sp>
      <p:sp>
        <p:nvSpPr>
          <p:cNvPr id="3" name="Espace réservé du contenu 3"/>
          <p:cNvSpPr>
            <a:spLocks noGrp="1"/>
          </p:cNvSpPr>
          <p:nvPr>
            <p:ph sz="quarter" idx="1"/>
          </p:nvPr>
        </p:nvSpPr>
        <p:spPr>
          <a:xfrm>
            <a:off x="179512" y="1600200"/>
            <a:ext cx="8964488" cy="4873752"/>
          </a:xfrm>
        </p:spPr>
        <p:txBody>
          <a:bodyPr>
            <a:normAutofit/>
          </a:bodyPr>
          <a:lstStyle/>
          <a:p>
            <a:r>
              <a:rPr lang="fr-FR" dirty="0" smtClean="0"/>
              <a:t>Boutons « + » et « – » associés à la « Remise »</a:t>
            </a:r>
          </a:p>
          <a:p>
            <a:pPr lvl="1"/>
            <a:r>
              <a:rPr lang="fr-FR" dirty="0" smtClean="0"/>
              <a:t>Les boutons « + » et « – » permettent de faire varier le montant de la remise.</a:t>
            </a:r>
          </a:p>
          <a:p>
            <a:pPr lvl="1"/>
            <a:r>
              <a:rPr lang="fr-FR" dirty="0" smtClean="0"/>
              <a:t>La remise peut aller de 0 à 50</a:t>
            </a:r>
          </a:p>
          <a:p>
            <a:pPr lvl="1"/>
            <a:r>
              <a:rPr lang="fr-FR" dirty="0" smtClean="0"/>
              <a:t>Lorsqu’on clique sur « + », la remise prend 5 de valeur </a:t>
            </a:r>
          </a:p>
          <a:p>
            <a:pPr lvl="2"/>
            <a:r>
              <a:rPr lang="fr-FR" dirty="0" smtClean="0"/>
              <a:t>Remise = Remise + 5</a:t>
            </a:r>
          </a:p>
          <a:p>
            <a:pPr lvl="1"/>
            <a:r>
              <a:rPr lang="fr-FR" dirty="0" smtClean="0"/>
              <a:t>Si la remise &gt; 50 alors on la laisse à 50</a:t>
            </a:r>
          </a:p>
          <a:p>
            <a:pPr lvl="1"/>
            <a:r>
              <a:rPr lang="fr-FR" dirty="0" smtClean="0"/>
              <a:t>On met à jour la facture en appelant la procédure « </a:t>
            </a:r>
            <a:r>
              <a:rPr lang="fr-FR" dirty="0" err="1" smtClean="0"/>
              <a:t>MajFacture</a:t>
            </a:r>
            <a:r>
              <a:rPr lang="fr-FR" dirty="0" smtClean="0"/>
              <a:t> »</a:t>
            </a:r>
          </a:p>
          <a:p>
            <a:pPr lvl="2">
              <a:buNone/>
            </a:pPr>
            <a:endParaRPr lang="fr-FR" i="1" dirty="0" smtClean="0"/>
          </a:p>
        </p:txBody>
      </p:sp>
      <p:pic>
        <p:nvPicPr>
          <p:cNvPr id="3074" name="Picture 2"/>
          <p:cNvPicPr>
            <a:picLocks noChangeAspect="1" noChangeArrowheads="1"/>
          </p:cNvPicPr>
          <p:nvPr/>
        </p:nvPicPr>
        <p:blipFill>
          <a:blip r:embed="rId3" cstate="print"/>
          <a:srcRect/>
          <a:stretch>
            <a:fillRect/>
          </a:stretch>
        </p:blipFill>
        <p:spPr bwMode="auto">
          <a:xfrm>
            <a:off x="2339752" y="4653135"/>
            <a:ext cx="3672408" cy="18879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FINALISER</a:t>
            </a:r>
            <a:endParaRPr lang="fr-FR" dirty="0"/>
          </a:p>
        </p:txBody>
      </p:sp>
      <p:sp>
        <p:nvSpPr>
          <p:cNvPr id="3" name="Espace réservé du contenu 3"/>
          <p:cNvSpPr>
            <a:spLocks noGrp="1"/>
          </p:cNvSpPr>
          <p:nvPr>
            <p:ph sz="quarter" idx="1"/>
          </p:nvPr>
        </p:nvSpPr>
        <p:spPr>
          <a:xfrm>
            <a:off x="179512" y="1600200"/>
            <a:ext cx="8964488" cy="4873752"/>
          </a:xfrm>
        </p:spPr>
        <p:txBody>
          <a:bodyPr>
            <a:normAutofit/>
          </a:bodyPr>
          <a:lstStyle/>
          <a:p>
            <a:r>
              <a:rPr lang="fr-FR" dirty="0" smtClean="0"/>
              <a:t>Le bouton  « - »</a:t>
            </a:r>
          </a:p>
          <a:p>
            <a:pPr lvl="1"/>
            <a:r>
              <a:rPr lang="fr-FR" dirty="0" smtClean="0"/>
              <a:t>Lorsqu’on clique sur « - », la remise perd 5 de valeur </a:t>
            </a:r>
          </a:p>
          <a:p>
            <a:pPr lvl="2"/>
            <a:r>
              <a:rPr lang="fr-FR" dirty="0" smtClean="0"/>
              <a:t>Remise = Remise - 5</a:t>
            </a:r>
          </a:p>
          <a:p>
            <a:pPr lvl="1"/>
            <a:r>
              <a:rPr lang="fr-FR" dirty="0" smtClean="0"/>
              <a:t>Si la remise &lt; 0 alors on la laisse à 0</a:t>
            </a:r>
          </a:p>
          <a:p>
            <a:pPr lvl="1"/>
            <a:r>
              <a:rPr lang="fr-FR" dirty="0" smtClean="0"/>
              <a:t>On met à jour la facture en appelant la procédure « </a:t>
            </a:r>
            <a:r>
              <a:rPr lang="fr-FR" dirty="0" err="1" smtClean="0"/>
              <a:t>MajFacture</a:t>
            </a:r>
            <a:r>
              <a:rPr lang="fr-FR" dirty="0" smtClean="0"/>
              <a:t> »</a:t>
            </a:r>
          </a:p>
          <a:p>
            <a:pPr lvl="2">
              <a:buNone/>
            </a:pPr>
            <a:endParaRPr lang="fr-FR" i="1" dirty="0" smtClean="0"/>
          </a:p>
        </p:txBody>
      </p:sp>
      <p:pic>
        <p:nvPicPr>
          <p:cNvPr id="4098" name="Picture 2"/>
          <p:cNvPicPr>
            <a:picLocks noChangeAspect="1" noChangeArrowheads="1"/>
          </p:cNvPicPr>
          <p:nvPr/>
        </p:nvPicPr>
        <p:blipFill>
          <a:blip r:embed="rId3" cstate="print"/>
          <a:srcRect/>
          <a:stretch>
            <a:fillRect/>
          </a:stretch>
        </p:blipFill>
        <p:spPr bwMode="auto">
          <a:xfrm>
            <a:off x="2339752" y="3717032"/>
            <a:ext cx="3168352" cy="16696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La fonction « Ajouter Stock » permet, lorsque l’on clique sur le bouton « AJ_STOCK »</a:t>
            </a:r>
          </a:p>
          <a:p>
            <a:pPr lvl="1"/>
            <a:r>
              <a:rPr lang="fr-FR" dirty="0" smtClean="0"/>
              <a:t>Création du formulaire « STOCK » (</a:t>
            </a:r>
            <a:r>
              <a:rPr lang="fr-FR" dirty="0" err="1" smtClean="0"/>
              <a:t>Caption</a:t>
            </a:r>
            <a:r>
              <a:rPr lang="fr-FR" dirty="0" smtClean="0"/>
              <a:t> : Ajouter des produits au stock)</a:t>
            </a:r>
          </a:p>
          <a:p>
            <a:pPr lvl="1"/>
            <a:endParaRPr lang="fr-FR" dirty="0" smtClean="0"/>
          </a:p>
          <a:p>
            <a:pPr lvl="1"/>
            <a:endParaRPr lang="fr-FR" dirty="0" smtClean="0"/>
          </a:p>
          <a:p>
            <a:pPr lvl="1"/>
            <a:endParaRPr lang="fr-FR" dirty="0" smtClean="0"/>
          </a:p>
          <a:p>
            <a:pPr lvl="1"/>
            <a:endParaRPr lang="fr-FR" dirty="0" smtClean="0"/>
          </a:p>
          <a:p>
            <a:pPr lvl="1"/>
            <a:r>
              <a:rPr lang="fr-FR" dirty="0" smtClean="0"/>
              <a:t>1 </a:t>
            </a:r>
            <a:r>
              <a:rPr lang="fr-FR" dirty="0" err="1" smtClean="0"/>
              <a:t>Combobox</a:t>
            </a:r>
            <a:r>
              <a:rPr lang="fr-FR" dirty="0" smtClean="0"/>
              <a:t> « </a:t>
            </a:r>
            <a:r>
              <a:rPr lang="fr-FR" dirty="0" err="1" smtClean="0"/>
              <a:t>ListeProduit</a:t>
            </a:r>
            <a:r>
              <a:rPr lang="fr-FR" dirty="0" smtClean="0"/>
              <a:t> »</a:t>
            </a:r>
          </a:p>
          <a:p>
            <a:pPr lvl="1"/>
            <a:r>
              <a:rPr lang="fr-FR" dirty="0" smtClean="0"/>
              <a:t>2 </a:t>
            </a:r>
            <a:r>
              <a:rPr lang="fr-FR" dirty="0" err="1" smtClean="0"/>
              <a:t>TextBox</a:t>
            </a:r>
            <a:r>
              <a:rPr lang="fr-FR" dirty="0" smtClean="0"/>
              <a:t> « </a:t>
            </a:r>
            <a:r>
              <a:rPr lang="fr-FR" dirty="0" err="1" smtClean="0"/>
              <a:t>Qté</a:t>
            </a:r>
            <a:r>
              <a:rPr lang="fr-FR" dirty="0" smtClean="0"/>
              <a:t> » ; « Prix »</a:t>
            </a:r>
          </a:p>
          <a:p>
            <a:pPr lvl="1"/>
            <a:r>
              <a:rPr lang="fr-FR" dirty="0" smtClean="0"/>
              <a:t>1 </a:t>
            </a:r>
            <a:r>
              <a:rPr lang="fr-FR" dirty="0" err="1" smtClean="0"/>
              <a:t>CommandButton</a:t>
            </a:r>
            <a:r>
              <a:rPr lang="fr-FR" dirty="0" smtClean="0"/>
              <a:t> « ADDST »</a:t>
            </a:r>
          </a:p>
          <a:p>
            <a:pPr lvl="1">
              <a:buNone/>
            </a:pPr>
            <a:endParaRPr lang="fr-FR" dirty="0" smtClean="0"/>
          </a:p>
          <a:p>
            <a:pPr lvl="2">
              <a:buNone/>
            </a:pPr>
            <a:endParaRPr lang="fr-FR" i="1" dirty="0" smtClean="0"/>
          </a:p>
        </p:txBody>
      </p:sp>
      <p:pic>
        <p:nvPicPr>
          <p:cNvPr id="1027" name="Picture 3"/>
          <p:cNvPicPr>
            <a:picLocks noChangeAspect="1" noChangeArrowheads="1"/>
          </p:cNvPicPr>
          <p:nvPr/>
        </p:nvPicPr>
        <p:blipFill>
          <a:blip r:embed="rId3" cstate="print"/>
          <a:srcRect/>
          <a:stretch>
            <a:fillRect/>
          </a:stretch>
        </p:blipFill>
        <p:spPr bwMode="auto">
          <a:xfrm>
            <a:off x="1259632" y="3356992"/>
            <a:ext cx="5591175" cy="1238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Les fonctionnalités :</a:t>
            </a:r>
          </a:p>
          <a:p>
            <a:pPr lvl="1"/>
            <a:r>
              <a:rPr lang="fr-FR" dirty="0" smtClean="0"/>
              <a:t>L’utilisateur choisit un produit dans la liste déroulante (cela implique qu’à l’initialisation, la liste doit être en place)</a:t>
            </a:r>
          </a:p>
          <a:p>
            <a:pPr lvl="1"/>
            <a:r>
              <a:rPr lang="fr-FR" dirty="0" smtClean="0"/>
              <a:t>L’utilisateur saisit une quantité</a:t>
            </a:r>
          </a:p>
          <a:p>
            <a:pPr lvl="1"/>
            <a:r>
              <a:rPr lang="fr-FR" dirty="0" smtClean="0"/>
              <a:t>L ’utilisateur saisit un prix</a:t>
            </a:r>
          </a:p>
          <a:p>
            <a:pPr lvl="1">
              <a:buNone/>
            </a:pPr>
            <a:endParaRPr lang="fr-FR" dirty="0" smtClean="0"/>
          </a:p>
          <a:p>
            <a:pPr lvl="2">
              <a:buNone/>
            </a:pPr>
            <a:endParaRPr lang="fr-FR" i="1" dirty="0" smtClean="0"/>
          </a:p>
        </p:txBody>
      </p:sp>
      <p:pic>
        <p:nvPicPr>
          <p:cNvPr id="1027" name="Picture 3"/>
          <p:cNvPicPr>
            <a:picLocks noChangeAspect="1" noChangeArrowheads="1"/>
          </p:cNvPicPr>
          <p:nvPr/>
        </p:nvPicPr>
        <p:blipFill>
          <a:blip r:embed="rId3" cstate="print"/>
          <a:srcRect/>
          <a:stretch>
            <a:fillRect/>
          </a:stretch>
        </p:blipFill>
        <p:spPr bwMode="auto">
          <a:xfrm>
            <a:off x="1331640" y="3861048"/>
            <a:ext cx="5591175" cy="1238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412776"/>
            <a:ext cx="8424936" cy="4997152"/>
          </a:xfrm>
        </p:spPr>
        <p:txBody>
          <a:bodyPr>
            <a:normAutofit fontScale="92500"/>
          </a:bodyPr>
          <a:lstStyle/>
          <a:p>
            <a:r>
              <a:rPr lang="fr-FR" dirty="0" smtClean="0"/>
              <a:t>Charger le formulaire « STOCK » :</a:t>
            </a:r>
          </a:p>
          <a:p>
            <a:pPr lvl="1"/>
            <a:r>
              <a:rPr lang="fr-FR" dirty="0" smtClean="0"/>
              <a:t>Initialiser la liste des produits et afficher la page :</a:t>
            </a:r>
          </a:p>
          <a:p>
            <a:pPr lvl="2"/>
            <a:r>
              <a:rPr lang="fr-FR" dirty="0" smtClean="0"/>
              <a:t>Pour initialiser la liste des produits il s’agit de reprendre et d’adapter le code de la </a:t>
            </a:r>
            <a:r>
              <a:rPr lang="fr-FR" dirty="0" err="1" smtClean="0"/>
              <a:t>ListeProduits</a:t>
            </a:r>
            <a:r>
              <a:rPr lang="fr-FR" dirty="0" smtClean="0"/>
              <a:t> de la procédure « </a:t>
            </a:r>
            <a:r>
              <a:rPr lang="fr-FR" dirty="0" err="1" smtClean="0"/>
              <a:t>ChargementPage</a:t>
            </a:r>
            <a:r>
              <a:rPr lang="fr-FR" dirty="0" smtClean="0"/>
              <a:t> »</a:t>
            </a:r>
          </a:p>
          <a:p>
            <a:pPr lvl="2"/>
            <a:r>
              <a:rPr lang="fr-FR" dirty="0" smtClean="0"/>
              <a:t>Il faut néanmoins penser au préalable à effacer le potentiel contenu de la liste (si celle-ci a déjà été ouverte) : Méthode </a:t>
            </a:r>
            <a:r>
              <a:rPr lang="fr-FR" i="1" dirty="0" err="1" smtClean="0"/>
              <a:t>Clear</a:t>
            </a:r>
            <a:endParaRPr lang="fr-FR" i="1" dirty="0" smtClean="0"/>
          </a:p>
          <a:p>
            <a:pPr lvl="2"/>
            <a:r>
              <a:rPr lang="fr-FR" dirty="0" smtClean="0"/>
              <a:t>Terminer en ouvrant la page  Méthode </a:t>
            </a:r>
            <a:r>
              <a:rPr lang="fr-FR" i="1" dirty="0" smtClean="0"/>
              <a:t>Show</a:t>
            </a:r>
          </a:p>
          <a:p>
            <a:pPr lvl="3">
              <a:buNone/>
            </a:pPr>
            <a:r>
              <a:rPr lang="en-US" i="1" dirty="0" err="1" smtClean="0"/>
              <a:t>STOCK.ListeProduit.Clear</a:t>
            </a:r>
            <a:endParaRPr lang="en-US" i="1" dirty="0" smtClean="0"/>
          </a:p>
          <a:p>
            <a:pPr lvl="3">
              <a:buNone/>
            </a:pPr>
            <a:r>
              <a:rPr lang="en-US" i="1" dirty="0" smtClean="0"/>
              <a:t>I = 2</a:t>
            </a:r>
          </a:p>
          <a:p>
            <a:pPr lvl="3">
              <a:buNone/>
            </a:pPr>
            <a:r>
              <a:rPr lang="en-US" i="1" dirty="0" smtClean="0"/>
              <a:t>    While Sheets("Stock").Cells(I, 1).Value &lt;&gt; Empty</a:t>
            </a:r>
          </a:p>
          <a:p>
            <a:pPr lvl="3">
              <a:buNone/>
            </a:pPr>
            <a:r>
              <a:rPr lang="en-US" i="1" dirty="0" smtClean="0"/>
              <a:t>    </a:t>
            </a:r>
            <a:r>
              <a:rPr lang="en-US" i="1" dirty="0" err="1" smtClean="0"/>
              <a:t>STOCK.ListeProduit.AddItem</a:t>
            </a:r>
            <a:r>
              <a:rPr lang="en-US" i="1" dirty="0" smtClean="0"/>
              <a:t> Sheets("Stock").Cells(I, 1).Value</a:t>
            </a:r>
          </a:p>
          <a:p>
            <a:pPr lvl="3">
              <a:buNone/>
            </a:pPr>
            <a:r>
              <a:rPr lang="en-US" i="1" dirty="0" smtClean="0"/>
              <a:t>    I = I + 1</a:t>
            </a:r>
          </a:p>
          <a:p>
            <a:pPr lvl="3">
              <a:buNone/>
            </a:pPr>
            <a:r>
              <a:rPr lang="en-US" i="1" dirty="0" smtClean="0"/>
              <a:t>    Wend</a:t>
            </a:r>
          </a:p>
          <a:p>
            <a:pPr lvl="3">
              <a:buNone/>
            </a:pPr>
            <a:r>
              <a:rPr lang="en-US" i="1" dirty="0" err="1" smtClean="0"/>
              <a:t>STOCK.Show</a:t>
            </a:r>
            <a:endParaRPr lang="fr-FR" i="1"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Index + Equiv</a:t>
            </a:r>
            <a:endParaRPr lang="fr-FR" dirty="0"/>
          </a:p>
        </p:txBody>
      </p:sp>
      <p:sp>
        <p:nvSpPr>
          <p:cNvPr id="3" name="Espace réservé du contenu 2"/>
          <p:cNvSpPr>
            <a:spLocks noGrp="1"/>
          </p:cNvSpPr>
          <p:nvPr>
            <p:ph sz="quarter" idx="1"/>
          </p:nvPr>
        </p:nvSpPr>
        <p:spPr/>
        <p:txBody>
          <a:bodyPr>
            <a:normAutofit/>
          </a:bodyPr>
          <a:lstStyle/>
          <a:p>
            <a:r>
              <a:rPr lang="fr-FR" dirty="0" smtClean="0"/>
              <a:t>Recherche de la note</a:t>
            </a:r>
          </a:p>
          <a:p>
            <a:pPr lvl="1"/>
            <a:r>
              <a:rPr lang="fr-FR" dirty="0" smtClean="0"/>
              <a:t>Index avec pour argument</a:t>
            </a:r>
          </a:p>
          <a:p>
            <a:pPr lvl="2"/>
            <a:r>
              <a:rPr lang="fr-FR" dirty="0" smtClean="0"/>
              <a:t>Tableau : A1:G7</a:t>
            </a:r>
          </a:p>
          <a:p>
            <a:pPr lvl="2"/>
            <a:r>
              <a:rPr lang="fr-FR" dirty="0" smtClean="0"/>
              <a:t>Ligne : Recherche ligne</a:t>
            </a:r>
          </a:p>
          <a:p>
            <a:pPr lvl="2"/>
            <a:r>
              <a:rPr lang="fr-FR" dirty="0" smtClean="0"/>
              <a:t>Colonne : Recherche colonne</a:t>
            </a:r>
          </a:p>
          <a:p>
            <a:pPr lvl="1"/>
            <a:r>
              <a:rPr lang="fr-FR" dirty="0" smtClean="0"/>
              <a:t>=INDEX(A1:G7;</a:t>
            </a:r>
            <a:r>
              <a:rPr lang="fr-FR" b="1" dirty="0" smtClean="0">
                <a:solidFill>
                  <a:srgbClr val="FF0000"/>
                </a:solidFill>
              </a:rPr>
              <a:t>EQUIV(A11;A1:A7;0</a:t>
            </a:r>
            <a:r>
              <a:rPr lang="fr-FR" dirty="0" smtClean="0">
                <a:solidFill>
                  <a:srgbClr val="00B050"/>
                </a:solidFill>
              </a:rPr>
              <a:t>);EQUIV(B11;A1:G1;0)</a:t>
            </a:r>
            <a:r>
              <a:rPr lang="fr-FR" dirty="0" smtClean="0"/>
              <a:t>)</a:t>
            </a:r>
          </a:p>
          <a:p>
            <a:pPr lvl="1"/>
            <a:r>
              <a:rPr lang="fr-FR" dirty="0" smtClean="0"/>
              <a:t>Attention, pour être sûr du fonctionnement de cette formule, il convient de bien conserver les mêmes matrices d’une formule à l’autre.</a:t>
            </a:r>
          </a:p>
          <a:p>
            <a:pPr lvl="2"/>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Les fonctionnalités du formulaire :</a:t>
            </a:r>
          </a:p>
          <a:p>
            <a:pPr lvl="1"/>
            <a:r>
              <a:rPr lang="fr-FR" dirty="0" smtClean="0"/>
              <a:t>Le clic sur « Ajouter » permet de :</a:t>
            </a:r>
          </a:p>
          <a:p>
            <a:pPr lvl="2"/>
            <a:r>
              <a:rPr lang="fr-FR" dirty="0" smtClean="0"/>
              <a:t>Contrôler le produit</a:t>
            </a:r>
          </a:p>
          <a:p>
            <a:pPr lvl="2"/>
            <a:r>
              <a:rPr lang="fr-FR" dirty="0" smtClean="0"/>
              <a:t>Contrôler la quantité</a:t>
            </a:r>
          </a:p>
          <a:p>
            <a:pPr lvl="2"/>
            <a:r>
              <a:rPr lang="fr-FR" dirty="0" smtClean="0"/>
              <a:t>Contrôler le prix</a:t>
            </a:r>
          </a:p>
          <a:p>
            <a:pPr lvl="2"/>
            <a:r>
              <a:rPr lang="fr-FR" dirty="0" smtClean="0"/>
              <a:t>Ajouter le produit au stock et recalculer le cout du stock</a:t>
            </a:r>
          </a:p>
          <a:p>
            <a:pPr lvl="1">
              <a:buNone/>
            </a:pPr>
            <a:endParaRPr lang="fr-FR" dirty="0" smtClean="0"/>
          </a:p>
          <a:p>
            <a:pPr lvl="2">
              <a:buNone/>
            </a:pPr>
            <a:endParaRPr lang="fr-FR" i="1" dirty="0" smtClean="0"/>
          </a:p>
        </p:txBody>
      </p:sp>
      <p:pic>
        <p:nvPicPr>
          <p:cNvPr id="1027" name="Picture 3"/>
          <p:cNvPicPr>
            <a:picLocks noChangeAspect="1" noChangeArrowheads="1"/>
          </p:cNvPicPr>
          <p:nvPr/>
        </p:nvPicPr>
        <p:blipFill>
          <a:blip r:embed="rId3" cstate="print"/>
          <a:srcRect/>
          <a:stretch>
            <a:fillRect/>
          </a:stretch>
        </p:blipFill>
        <p:spPr bwMode="auto">
          <a:xfrm>
            <a:off x="1331640" y="3861048"/>
            <a:ext cx="5591175" cy="1238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Code du bouton « Ajouter »:</a:t>
            </a:r>
          </a:p>
          <a:p>
            <a:pPr lvl="1"/>
            <a:r>
              <a:rPr lang="fr-FR" dirty="0" smtClean="0"/>
              <a:t>Contrôler le produit :</a:t>
            </a:r>
          </a:p>
          <a:p>
            <a:pPr lvl="2"/>
            <a:r>
              <a:rPr lang="fr-FR" dirty="0" smtClean="0"/>
              <a:t>Postulat : un produit est « correct » s’il correspond à un produit en de la feuille Excel.</a:t>
            </a:r>
          </a:p>
          <a:p>
            <a:pPr lvl="2"/>
            <a:r>
              <a:rPr lang="fr-FR" dirty="0" smtClean="0"/>
              <a:t>Contrôle : Vérifier si la valeur choisie est bien dans la feuille Excel « Stock » (double usage : cela permet de sélectionner la ligne « I » pour le traitement d’ajout dans le stock)</a:t>
            </a:r>
          </a:p>
          <a:p>
            <a:pPr lvl="2"/>
            <a:endParaRPr lang="fr-FR" dirty="0" smtClean="0"/>
          </a:p>
          <a:p>
            <a:pPr lvl="1">
              <a:buNone/>
            </a:pPr>
            <a:endParaRPr lang="fr-FR" dirty="0" smtClean="0"/>
          </a:p>
          <a:p>
            <a:pPr lvl="2">
              <a:buNone/>
            </a:pPr>
            <a:endParaRPr lang="fr-FR" i="1" dirty="0" smtClean="0"/>
          </a:p>
        </p:txBody>
      </p:sp>
      <p:pic>
        <p:nvPicPr>
          <p:cNvPr id="2050" name="Picture 2"/>
          <p:cNvPicPr>
            <a:picLocks noChangeAspect="1" noChangeArrowheads="1"/>
          </p:cNvPicPr>
          <p:nvPr/>
        </p:nvPicPr>
        <p:blipFill>
          <a:blip r:embed="rId3" cstate="print"/>
          <a:srcRect/>
          <a:stretch>
            <a:fillRect/>
          </a:stretch>
        </p:blipFill>
        <p:spPr bwMode="auto">
          <a:xfrm>
            <a:off x="1475656" y="3933056"/>
            <a:ext cx="6408712" cy="22408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Code du bouton « Ajouter »:</a:t>
            </a:r>
          </a:p>
          <a:p>
            <a:pPr lvl="1"/>
            <a:r>
              <a:rPr lang="fr-FR" dirty="0" smtClean="0"/>
              <a:t>Déclarer 6 variables :</a:t>
            </a:r>
          </a:p>
          <a:p>
            <a:pPr lvl="2">
              <a:buNone/>
            </a:pPr>
            <a:r>
              <a:rPr lang="en-US" i="1" dirty="0" smtClean="0"/>
              <a:t>Dim </a:t>
            </a:r>
            <a:r>
              <a:rPr lang="en-US" i="1" dirty="0" err="1" smtClean="0"/>
              <a:t>PxAct</a:t>
            </a:r>
            <a:r>
              <a:rPr lang="en-US" i="1" dirty="0" smtClean="0"/>
              <a:t> As Double</a:t>
            </a:r>
          </a:p>
          <a:p>
            <a:pPr lvl="2">
              <a:buNone/>
            </a:pPr>
            <a:r>
              <a:rPr lang="en-US" i="1" dirty="0" smtClean="0"/>
              <a:t>Dim </a:t>
            </a:r>
            <a:r>
              <a:rPr lang="en-US" i="1" dirty="0" err="1" smtClean="0"/>
              <a:t>QteAct</a:t>
            </a:r>
            <a:r>
              <a:rPr lang="en-US" i="1" dirty="0" smtClean="0"/>
              <a:t> As Long</a:t>
            </a:r>
          </a:p>
          <a:p>
            <a:pPr lvl="2">
              <a:buNone/>
            </a:pPr>
            <a:r>
              <a:rPr lang="en-US" i="1" dirty="0" smtClean="0"/>
              <a:t>Dim </a:t>
            </a:r>
            <a:r>
              <a:rPr lang="en-US" i="1" dirty="0" err="1" smtClean="0"/>
              <a:t>PxAjo</a:t>
            </a:r>
            <a:r>
              <a:rPr lang="en-US" i="1" dirty="0" smtClean="0"/>
              <a:t> As Double</a:t>
            </a:r>
          </a:p>
          <a:p>
            <a:pPr lvl="2">
              <a:buNone/>
            </a:pPr>
            <a:r>
              <a:rPr lang="en-US" i="1" dirty="0" smtClean="0"/>
              <a:t>Dim </a:t>
            </a:r>
            <a:r>
              <a:rPr lang="en-US" i="1" dirty="0" err="1" smtClean="0"/>
              <a:t>QteAjo</a:t>
            </a:r>
            <a:r>
              <a:rPr lang="en-US" i="1" dirty="0" smtClean="0"/>
              <a:t> As Long</a:t>
            </a:r>
          </a:p>
          <a:p>
            <a:pPr lvl="2">
              <a:buNone/>
            </a:pPr>
            <a:r>
              <a:rPr lang="en-US" i="1" dirty="0" smtClean="0"/>
              <a:t>Dim </a:t>
            </a:r>
            <a:r>
              <a:rPr lang="en-US" i="1" dirty="0" err="1" smtClean="0"/>
              <a:t>PxNew</a:t>
            </a:r>
            <a:r>
              <a:rPr lang="en-US" i="1" dirty="0" smtClean="0"/>
              <a:t> As Double</a:t>
            </a:r>
          </a:p>
          <a:p>
            <a:pPr lvl="2">
              <a:buNone/>
            </a:pPr>
            <a:r>
              <a:rPr lang="en-US" i="1" dirty="0" smtClean="0"/>
              <a:t>Dim </a:t>
            </a:r>
            <a:r>
              <a:rPr lang="en-US" i="1" dirty="0" err="1" smtClean="0"/>
              <a:t>QteNew</a:t>
            </a:r>
            <a:r>
              <a:rPr lang="en-US" i="1" dirty="0" smtClean="0"/>
              <a:t> As Long</a:t>
            </a:r>
            <a:endParaRPr lang="fr-FR" i="1" dirty="0" smtClean="0"/>
          </a:p>
          <a:p>
            <a:pPr lvl="1"/>
            <a:r>
              <a:rPr lang="fr-FR" dirty="0" smtClean="0"/>
              <a:t>Prix en « Double » car il peut y avoir des valeurs décimales</a:t>
            </a:r>
          </a:p>
          <a:p>
            <a:pPr lvl="1"/>
            <a:r>
              <a:rPr lang="fr-FR" dirty="0" smtClean="0"/>
              <a:t>Quantité en « Long » car les quantités peuvent dépasser « 32768 » (2^15)</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Code du bouton « Ajouter »:</a:t>
            </a:r>
          </a:p>
          <a:p>
            <a:pPr lvl="1"/>
            <a:r>
              <a:rPr lang="fr-FR" dirty="0" smtClean="0"/>
              <a:t>Calcul du nouveau stock :</a:t>
            </a:r>
          </a:p>
          <a:p>
            <a:pPr lvl="2"/>
            <a:r>
              <a:rPr lang="fr-FR" dirty="0" smtClean="0"/>
              <a:t>Prix Actuel : </a:t>
            </a:r>
            <a:r>
              <a:rPr lang="fr-FR" dirty="0" err="1" smtClean="0"/>
              <a:t>PxAct</a:t>
            </a:r>
            <a:r>
              <a:rPr lang="fr-FR" dirty="0" smtClean="0"/>
              <a:t> = </a:t>
            </a:r>
            <a:r>
              <a:rPr lang="fr-FR" dirty="0" err="1" smtClean="0"/>
              <a:t>Sheets</a:t>
            </a:r>
            <a:r>
              <a:rPr lang="fr-FR" dirty="0" smtClean="0"/>
              <a:t>("Stock").</a:t>
            </a:r>
            <a:r>
              <a:rPr lang="fr-FR" dirty="0" err="1" smtClean="0"/>
              <a:t>Cells</a:t>
            </a:r>
            <a:r>
              <a:rPr lang="fr-FR" dirty="0" smtClean="0"/>
              <a:t>(I, 3).Value</a:t>
            </a:r>
          </a:p>
          <a:p>
            <a:pPr lvl="2"/>
            <a:r>
              <a:rPr lang="fr-FR" dirty="0" smtClean="0"/>
              <a:t>Quantité Actuelle : </a:t>
            </a:r>
            <a:r>
              <a:rPr lang="fr-FR" dirty="0" err="1" smtClean="0"/>
              <a:t>QteAct</a:t>
            </a:r>
            <a:r>
              <a:rPr lang="fr-FR" dirty="0" smtClean="0"/>
              <a:t> = </a:t>
            </a:r>
            <a:r>
              <a:rPr lang="fr-FR" dirty="0" err="1" smtClean="0"/>
              <a:t>Sheets</a:t>
            </a:r>
            <a:r>
              <a:rPr lang="fr-FR" dirty="0" smtClean="0"/>
              <a:t>("Stock").</a:t>
            </a:r>
            <a:r>
              <a:rPr lang="fr-FR" dirty="0" err="1" smtClean="0"/>
              <a:t>Cells</a:t>
            </a:r>
            <a:r>
              <a:rPr lang="fr-FR" dirty="0" smtClean="0"/>
              <a:t>(I, 2).Value</a:t>
            </a:r>
          </a:p>
          <a:p>
            <a:pPr lvl="2"/>
            <a:r>
              <a:rPr lang="fr-FR" dirty="0" smtClean="0"/>
              <a:t>Prix d’ajout : </a:t>
            </a:r>
            <a:r>
              <a:rPr lang="fr-FR" dirty="0" err="1" smtClean="0"/>
              <a:t>PxAjo</a:t>
            </a:r>
            <a:r>
              <a:rPr lang="fr-FR" dirty="0" smtClean="0"/>
              <a:t> = </a:t>
            </a:r>
            <a:r>
              <a:rPr lang="fr-FR" dirty="0" err="1" smtClean="0">
                <a:solidFill>
                  <a:srgbClr val="0070C0"/>
                </a:solidFill>
              </a:rPr>
              <a:t>CDbl</a:t>
            </a:r>
            <a:r>
              <a:rPr lang="fr-FR" dirty="0" smtClean="0"/>
              <a:t>(</a:t>
            </a:r>
            <a:r>
              <a:rPr lang="fr-FR" dirty="0" err="1" smtClean="0"/>
              <a:t>STOCK.Prix</a:t>
            </a:r>
            <a:r>
              <a:rPr lang="fr-FR" dirty="0" smtClean="0"/>
              <a:t>.</a:t>
            </a:r>
            <a:r>
              <a:rPr lang="fr-FR" dirty="0" err="1" smtClean="0"/>
              <a:t>text</a:t>
            </a:r>
            <a:r>
              <a:rPr lang="fr-FR" dirty="0" smtClean="0"/>
              <a:t>)</a:t>
            </a:r>
          </a:p>
          <a:p>
            <a:pPr lvl="2"/>
            <a:r>
              <a:rPr lang="fr-FR" dirty="0" smtClean="0"/>
              <a:t>Quantité d’ajout : </a:t>
            </a:r>
            <a:r>
              <a:rPr lang="fr-FR" dirty="0" err="1" smtClean="0"/>
              <a:t>QteAjo</a:t>
            </a:r>
            <a:r>
              <a:rPr lang="fr-FR" dirty="0" smtClean="0"/>
              <a:t> = </a:t>
            </a:r>
            <a:r>
              <a:rPr lang="fr-FR" dirty="0" err="1" smtClean="0">
                <a:solidFill>
                  <a:srgbClr val="0070C0"/>
                </a:solidFill>
              </a:rPr>
              <a:t>CLng</a:t>
            </a:r>
            <a:r>
              <a:rPr lang="fr-FR" dirty="0" smtClean="0"/>
              <a:t>(</a:t>
            </a:r>
            <a:r>
              <a:rPr lang="fr-FR" dirty="0" err="1" smtClean="0"/>
              <a:t>STOCK.Qté.text</a:t>
            </a:r>
            <a:r>
              <a:rPr lang="fr-FR" dirty="0" smtClean="0"/>
              <a:t>)</a:t>
            </a:r>
          </a:p>
          <a:p>
            <a:pPr lvl="2"/>
            <a:r>
              <a:rPr lang="fr-FR" dirty="0" smtClean="0"/>
              <a:t>Nouveau prix : </a:t>
            </a:r>
            <a:r>
              <a:rPr lang="fr-FR" dirty="0" err="1" smtClean="0"/>
              <a:t>PxNew</a:t>
            </a:r>
            <a:r>
              <a:rPr lang="fr-FR" dirty="0" smtClean="0"/>
              <a:t> = ((</a:t>
            </a:r>
            <a:r>
              <a:rPr lang="fr-FR" dirty="0" err="1" smtClean="0"/>
              <a:t>PxAct</a:t>
            </a:r>
            <a:r>
              <a:rPr lang="fr-FR" dirty="0" smtClean="0"/>
              <a:t> * </a:t>
            </a:r>
            <a:r>
              <a:rPr lang="fr-FR" dirty="0" err="1" smtClean="0"/>
              <a:t>QteAct</a:t>
            </a:r>
            <a:r>
              <a:rPr lang="fr-FR" dirty="0" smtClean="0"/>
              <a:t>) + (</a:t>
            </a:r>
            <a:r>
              <a:rPr lang="fr-FR" dirty="0" err="1" smtClean="0"/>
              <a:t>PxAjo</a:t>
            </a:r>
            <a:r>
              <a:rPr lang="fr-FR" dirty="0" smtClean="0"/>
              <a:t> * </a:t>
            </a:r>
            <a:r>
              <a:rPr lang="fr-FR" dirty="0" err="1" smtClean="0"/>
              <a:t>QteAjo</a:t>
            </a:r>
            <a:r>
              <a:rPr lang="fr-FR" dirty="0" smtClean="0"/>
              <a:t>)) / </a:t>
            </a:r>
            <a:r>
              <a:rPr lang="fr-FR" dirty="0" err="1" smtClean="0"/>
              <a:t>QteNew</a:t>
            </a:r>
            <a:endParaRPr lang="fr-FR" dirty="0" smtClean="0"/>
          </a:p>
          <a:p>
            <a:pPr lvl="2"/>
            <a:r>
              <a:rPr lang="fr-FR" dirty="0" smtClean="0"/>
              <a:t>Nouvelle quantité : </a:t>
            </a:r>
            <a:r>
              <a:rPr lang="fr-FR" dirty="0" err="1" smtClean="0"/>
              <a:t>QteNew</a:t>
            </a:r>
            <a:r>
              <a:rPr lang="fr-FR" dirty="0" smtClean="0"/>
              <a:t> = </a:t>
            </a:r>
            <a:r>
              <a:rPr lang="fr-FR" dirty="0" err="1" smtClean="0"/>
              <a:t>QteAct</a:t>
            </a:r>
            <a:r>
              <a:rPr lang="fr-FR" dirty="0" smtClean="0"/>
              <a:t> + </a:t>
            </a:r>
            <a:r>
              <a:rPr lang="fr-FR" dirty="0" err="1" smtClean="0"/>
              <a:t>QteAjo</a:t>
            </a:r>
            <a:endParaRPr lang="fr-FR" dirty="0" smtClean="0"/>
          </a:p>
          <a:p>
            <a:pPr lvl="1">
              <a:buNone/>
            </a:pPr>
            <a:endParaRPr lang="fr-FR" dirty="0" smtClean="0"/>
          </a:p>
          <a:p>
            <a:pPr lvl="1">
              <a:buNone/>
            </a:pPr>
            <a:r>
              <a:rPr lang="fr-FR" dirty="0" err="1" smtClean="0"/>
              <a:t>CDbl</a:t>
            </a:r>
            <a:r>
              <a:rPr lang="fr-FR" dirty="0" smtClean="0"/>
              <a:t> = Converti le contenu entre parenthèse en « Double »</a:t>
            </a:r>
          </a:p>
          <a:p>
            <a:pPr lvl="1">
              <a:buNone/>
            </a:pPr>
            <a:r>
              <a:rPr lang="fr-FR" dirty="0" err="1" smtClean="0"/>
              <a:t>CLng</a:t>
            </a:r>
            <a:r>
              <a:rPr lang="fr-FR" dirty="0" smtClean="0"/>
              <a:t> = Converti le contenu entre parenthèse en « Long »</a:t>
            </a:r>
          </a:p>
          <a:p>
            <a:pPr lvl="2">
              <a:buNone/>
            </a:pPr>
            <a:endParaRPr lang="fr-FR" i="1" dirty="0" smtClean="0"/>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Gérer les erreurs :</a:t>
            </a:r>
          </a:p>
          <a:p>
            <a:pPr lvl="1"/>
            <a:r>
              <a:rPr lang="fr-FR" dirty="0" smtClean="0"/>
              <a:t>« </a:t>
            </a:r>
            <a:r>
              <a:rPr lang="fr-FR" dirty="0" err="1" smtClean="0"/>
              <a:t>CLng</a:t>
            </a:r>
            <a:r>
              <a:rPr lang="fr-FR" dirty="0" smtClean="0"/>
              <a:t> » et « </a:t>
            </a:r>
            <a:r>
              <a:rPr lang="fr-FR" dirty="0" err="1" smtClean="0"/>
              <a:t>CDbl</a:t>
            </a:r>
            <a:r>
              <a:rPr lang="fr-FR" dirty="0" smtClean="0"/>
              <a:t> » provoque une erreur si la valeur n’est pas au format attendu. Par conséquent, pour parer à ce type d’erreur, il est possible de placer un « On </a:t>
            </a:r>
            <a:r>
              <a:rPr lang="fr-FR" dirty="0" err="1" smtClean="0"/>
              <a:t>error</a:t>
            </a:r>
            <a:r>
              <a:rPr lang="fr-FR" dirty="0" smtClean="0"/>
              <a:t> </a:t>
            </a:r>
            <a:r>
              <a:rPr lang="fr-FR" dirty="0" err="1" smtClean="0"/>
              <a:t>Goto</a:t>
            </a:r>
            <a:r>
              <a:rPr lang="fr-FR" dirty="0" smtClean="0"/>
              <a:t> 10 » pour éviter ce type d’erreur.</a:t>
            </a:r>
          </a:p>
          <a:p>
            <a:pPr lvl="1"/>
            <a:r>
              <a:rPr lang="fr-FR" dirty="0" smtClean="0"/>
              <a:t>A l’étiquette 10, positionnez un message d’erreur :</a:t>
            </a:r>
          </a:p>
          <a:p>
            <a:pPr lvl="1"/>
            <a:r>
              <a:rPr lang="fr-FR" dirty="0" smtClean="0"/>
              <a:t>« Erreur dans le prix ou la quantité »</a:t>
            </a:r>
          </a:p>
          <a:p>
            <a:pPr lvl="1"/>
            <a:endParaRPr lang="fr-FR" dirty="0" smtClean="0"/>
          </a:p>
          <a:p>
            <a:pPr lvl="2">
              <a:buNone/>
            </a:pPr>
            <a:endParaRPr lang="fr-FR" i="1" dirty="0" smtClean="0"/>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0"/>
            <a:ext cx="7467600" cy="1143000"/>
          </a:xfrm>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196752"/>
            <a:ext cx="8424936" cy="4873752"/>
          </a:xfrm>
        </p:spPr>
        <p:txBody>
          <a:bodyPr>
            <a:normAutofit/>
          </a:bodyPr>
          <a:lstStyle/>
          <a:p>
            <a:r>
              <a:rPr lang="fr-FR" dirty="0" smtClean="0"/>
              <a:t>Gérer les erreurs :</a:t>
            </a:r>
          </a:p>
          <a:p>
            <a:pPr lvl="1"/>
            <a:r>
              <a:rPr lang="fr-FR" dirty="0" smtClean="0"/>
              <a:t>Le « </a:t>
            </a:r>
            <a:r>
              <a:rPr lang="fr-FR" dirty="0" err="1" smtClean="0"/>
              <a:t>Goto</a:t>
            </a:r>
            <a:r>
              <a:rPr lang="fr-FR" dirty="0" smtClean="0"/>
              <a:t> 20 » situé en bas permet d’éviter le message d’erreur (« Erreur dans le prix ou la quantité  ») si le traitement s’est bien déroulé.</a:t>
            </a:r>
          </a:p>
          <a:p>
            <a:pPr lvl="1"/>
            <a:endParaRPr lang="fr-FR" dirty="0" smtClean="0"/>
          </a:p>
          <a:p>
            <a:pPr lvl="2">
              <a:buNone/>
            </a:pPr>
            <a:endParaRPr lang="fr-FR" i="1" dirty="0" smtClean="0"/>
          </a:p>
        </p:txBody>
      </p:sp>
      <p:pic>
        <p:nvPicPr>
          <p:cNvPr id="3074" name="Picture 2"/>
          <p:cNvPicPr>
            <a:picLocks noChangeAspect="1" noChangeArrowheads="1"/>
          </p:cNvPicPr>
          <p:nvPr/>
        </p:nvPicPr>
        <p:blipFill>
          <a:blip r:embed="rId3" cstate="print"/>
          <a:srcRect/>
          <a:stretch>
            <a:fillRect/>
          </a:stretch>
        </p:blipFill>
        <p:spPr bwMode="auto">
          <a:xfrm>
            <a:off x="2627784" y="2708919"/>
            <a:ext cx="5058469" cy="41490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Sixième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Traitement :</a:t>
            </a:r>
          </a:p>
          <a:p>
            <a:pPr lvl="1"/>
            <a:r>
              <a:rPr lang="fr-FR" dirty="0" smtClean="0"/>
              <a:t>Sur la feuille Excel « Stock », remplacer les valeurs des cellules prix et quantité du produit choisi (on connait le produit dans le premier bloc </a:t>
            </a:r>
            <a:r>
              <a:rPr lang="fr-FR" dirty="0" err="1" smtClean="0"/>
              <a:t>while</a:t>
            </a:r>
            <a:r>
              <a:rPr lang="fr-FR" dirty="0" smtClean="0"/>
              <a:t> ..</a:t>
            </a:r>
            <a:r>
              <a:rPr lang="fr-FR" dirty="0" err="1" smtClean="0"/>
              <a:t>wend</a:t>
            </a:r>
            <a:r>
              <a:rPr lang="fr-FR" dirty="0" smtClean="0"/>
              <a:t>) par les variables </a:t>
            </a:r>
            <a:r>
              <a:rPr lang="fr-FR" dirty="0" err="1" smtClean="0"/>
              <a:t>PxNew</a:t>
            </a:r>
            <a:r>
              <a:rPr lang="fr-FR" dirty="0" smtClean="0"/>
              <a:t> et </a:t>
            </a:r>
            <a:r>
              <a:rPr lang="fr-FR" dirty="0" err="1" smtClean="0"/>
              <a:t>QteNew</a:t>
            </a:r>
            <a:endParaRPr lang="fr-FR" dirty="0" smtClean="0"/>
          </a:p>
          <a:p>
            <a:pPr lvl="2">
              <a:buNone/>
            </a:pPr>
            <a:r>
              <a:rPr lang="en-US" i="1" dirty="0" smtClean="0"/>
              <a:t>Sheets("Stock").Cells(I, 3).Value = </a:t>
            </a:r>
            <a:r>
              <a:rPr lang="en-US" i="1" dirty="0" err="1" smtClean="0"/>
              <a:t>PxNew</a:t>
            </a:r>
            <a:endParaRPr lang="en-US" i="1" dirty="0" smtClean="0"/>
          </a:p>
          <a:p>
            <a:pPr lvl="2">
              <a:buNone/>
            </a:pPr>
            <a:r>
              <a:rPr lang="en-US" i="1" dirty="0" smtClean="0"/>
              <a:t>Sheets("Stock").Cells(I, 2).Value = </a:t>
            </a:r>
            <a:r>
              <a:rPr lang="en-US" i="1" dirty="0" err="1" smtClean="0"/>
              <a:t>QteNew</a:t>
            </a:r>
            <a:endParaRPr lang="fr-FR" i="1" dirty="0" smtClean="0"/>
          </a:p>
          <a:p>
            <a:pPr lvl="1"/>
            <a:r>
              <a:rPr lang="fr-FR" dirty="0" smtClean="0"/>
              <a:t>Puis message de confirmation</a:t>
            </a:r>
          </a:p>
          <a:p>
            <a:pPr lvl="2">
              <a:buNone/>
            </a:pPr>
            <a:r>
              <a:rPr lang="fr-FR" i="1" dirty="0" err="1" smtClean="0"/>
              <a:t>MsgBox</a:t>
            </a:r>
            <a:r>
              <a:rPr lang="fr-FR" i="1" dirty="0" smtClean="0"/>
              <a:t> "Stock ajouté"</a:t>
            </a:r>
          </a:p>
          <a:p>
            <a:pPr lvl="1"/>
            <a:endParaRPr lang="fr-FR" dirty="0" smtClean="0"/>
          </a:p>
          <a:p>
            <a:pPr lvl="2">
              <a:buNone/>
            </a:pPr>
            <a:endParaRPr lang="fr-FR" i="1" dirty="0" smtClean="0"/>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467544" y="1340768"/>
            <a:ext cx="7937266" cy="5517232"/>
          </a:xfrm>
          <a:prstGeom prst="rect">
            <a:avLst/>
          </a:prstGeom>
          <a:noFill/>
          <a:ln w="9525">
            <a:noFill/>
            <a:miter lim="800000"/>
            <a:headEnd/>
            <a:tailEnd/>
          </a:ln>
        </p:spPr>
      </p:pic>
      <p:sp>
        <p:nvSpPr>
          <p:cNvPr id="2" name="Titre 1"/>
          <p:cNvSpPr>
            <a:spLocks noGrp="1"/>
          </p:cNvSpPr>
          <p:nvPr>
            <p:ph type="title"/>
          </p:nvPr>
        </p:nvSpPr>
        <p:spPr/>
        <p:txBody>
          <a:bodyPr/>
          <a:lstStyle/>
          <a:p>
            <a:r>
              <a:rPr lang="fr-FR" dirty="0" smtClean="0"/>
              <a:t>Sixième partie</a:t>
            </a:r>
            <a:endParaRPr lang="fr-FR" dirty="0"/>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Septième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Calculer les salaires :</a:t>
            </a:r>
          </a:p>
          <a:p>
            <a:pPr lvl="1"/>
            <a:r>
              <a:rPr lang="fr-FR" dirty="0" smtClean="0"/>
              <a:t>Parcourir chaque ligne de la feuille Excel « Employé » contenant un employé pour  :</a:t>
            </a:r>
          </a:p>
          <a:p>
            <a:pPr lvl="2"/>
            <a:r>
              <a:rPr lang="fr-FR" dirty="0" smtClean="0"/>
              <a:t>Rechercher le total des ventes (appliquer la formule SOMME SI) </a:t>
            </a:r>
          </a:p>
          <a:p>
            <a:pPr lvl="3"/>
            <a:r>
              <a:rPr lang="fr-FR" dirty="0" smtClean="0"/>
              <a:t>Colonne F</a:t>
            </a:r>
          </a:p>
          <a:p>
            <a:pPr lvl="2"/>
            <a:r>
              <a:rPr lang="fr-FR" dirty="0" smtClean="0"/>
              <a:t>Calculer le salaire avec la formule suivante :</a:t>
            </a:r>
          </a:p>
          <a:p>
            <a:pPr lvl="3"/>
            <a:r>
              <a:rPr lang="fr-FR" dirty="0" smtClean="0"/>
              <a:t>Salaire Net = Salaire Brut * 0,8  + %Var * CA/Employé</a:t>
            </a:r>
            <a:endParaRPr lang="fr-FR" i="1" dirty="0" smtClean="0"/>
          </a:p>
          <a:p>
            <a:pPr lvl="3"/>
            <a:r>
              <a:rPr lang="fr-FR" dirty="0" smtClean="0"/>
              <a:t>Colonne G</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Septième partie</a:t>
            </a:r>
            <a:endParaRPr lang="fr-FR" dirty="0"/>
          </a:p>
        </p:txBody>
      </p:sp>
      <p:sp>
        <p:nvSpPr>
          <p:cNvPr id="3" name="Espace réservé du contenu 3"/>
          <p:cNvSpPr>
            <a:spLocks noGrp="1"/>
          </p:cNvSpPr>
          <p:nvPr>
            <p:ph sz="quarter" idx="1"/>
          </p:nvPr>
        </p:nvSpPr>
        <p:spPr>
          <a:xfrm>
            <a:off x="179512" y="1600200"/>
            <a:ext cx="8424936" cy="4873752"/>
          </a:xfrm>
        </p:spPr>
        <p:txBody>
          <a:bodyPr>
            <a:normAutofit/>
          </a:bodyPr>
          <a:lstStyle/>
          <a:p>
            <a:r>
              <a:rPr lang="fr-FR" dirty="0" smtClean="0"/>
              <a:t>Calculer les salaires :</a:t>
            </a:r>
          </a:p>
          <a:p>
            <a:pPr lvl="1"/>
            <a:r>
              <a:rPr lang="fr-FR" dirty="0" smtClean="0"/>
              <a:t>Parcourir chaque ligne non vide de la feuille Excel « Employé »:</a:t>
            </a:r>
          </a:p>
          <a:p>
            <a:pPr lvl="2">
              <a:buNone/>
            </a:pPr>
            <a:r>
              <a:rPr lang="fr-FR" i="1" dirty="0" smtClean="0"/>
              <a:t>Dim I As </a:t>
            </a:r>
            <a:r>
              <a:rPr lang="fr-FR" i="1" dirty="0" err="1" smtClean="0"/>
              <a:t>Integer</a:t>
            </a:r>
            <a:endParaRPr lang="fr-FR" i="1" dirty="0" smtClean="0"/>
          </a:p>
          <a:p>
            <a:pPr lvl="2">
              <a:buNone/>
            </a:pPr>
            <a:r>
              <a:rPr lang="fr-FR" i="1" dirty="0" smtClean="0"/>
              <a:t>I = 2</a:t>
            </a:r>
          </a:p>
          <a:p>
            <a:pPr lvl="2">
              <a:buNone/>
            </a:pPr>
            <a:r>
              <a:rPr lang="fr-FR" i="1" dirty="0" err="1" smtClean="0"/>
              <a:t>While</a:t>
            </a:r>
            <a:r>
              <a:rPr lang="fr-FR" i="1" dirty="0" smtClean="0"/>
              <a:t> </a:t>
            </a:r>
            <a:r>
              <a:rPr lang="fr-FR" i="1" dirty="0" err="1" smtClean="0"/>
              <a:t>Sheets</a:t>
            </a:r>
            <a:r>
              <a:rPr lang="fr-FR" i="1" dirty="0" smtClean="0"/>
              <a:t>("Employé").</a:t>
            </a:r>
            <a:r>
              <a:rPr lang="fr-FR" i="1" dirty="0" err="1" smtClean="0"/>
              <a:t>Cells</a:t>
            </a:r>
            <a:r>
              <a:rPr lang="fr-FR" i="1" dirty="0" smtClean="0"/>
              <a:t>(I, 1).Value &lt;&gt; </a:t>
            </a:r>
            <a:r>
              <a:rPr lang="fr-FR" i="1" dirty="0" err="1" smtClean="0"/>
              <a:t>Empty</a:t>
            </a:r>
            <a:endParaRPr lang="fr-FR" i="1" dirty="0" smtClean="0"/>
          </a:p>
          <a:p>
            <a:pPr lvl="2">
              <a:buNone/>
            </a:pPr>
            <a:r>
              <a:rPr lang="fr-FR" i="1" dirty="0" smtClean="0">
                <a:solidFill>
                  <a:srgbClr val="00B050"/>
                </a:solidFill>
              </a:rPr>
              <a:t>‘ traitement</a:t>
            </a:r>
          </a:p>
          <a:p>
            <a:pPr lvl="2">
              <a:buNone/>
            </a:pPr>
            <a:r>
              <a:rPr lang="fr-FR" i="1" dirty="0" smtClean="0"/>
              <a:t>I = I + 1</a:t>
            </a:r>
          </a:p>
          <a:p>
            <a:pPr lvl="2">
              <a:buNone/>
            </a:pPr>
            <a:r>
              <a:rPr lang="fr-FR" i="1" dirty="0" err="1" smtClean="0"/>
              <a:t>Wend</a:t>
            </a:r>
            <a:endParaRPr lang="fr-FR" i="1"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Index + Equiv</a:t>
            </a:r>
            <a:endParaRPr lang="fr-FR" dirty="0"/>
          </a:p>
        </p:txBody>
      </p:sp>
      <p:sp>
        <p:nvSpPr>
          <p:cNvPr id="3" name="Espace réservé du contenu 2"/>
          <p:cNvSpPr>
            <a:spLocks noGrp="1"/>
          </p:cNvSpPr>
          <p:nvPr>
            <p:ph sz="quarter" idx="1"/>
          </p:nvPr>
        </p:nvSpPr>
        <p:spPr/>
        <p:txBody>
          <a:bodyPr>
            <a:normAutofit/>
          </a:bodyPr>
          <a:lstStyle/>
          <a:p>
            <a:r>
              <a:rPr lang="fr-FR" dirty="0" smtClean="0"/>
              <a:t>=INDEX(A1:G7;</a:t>
            </a:r>
            <a:r>
              <a:rPr lang="fr-FR" b="1" dirty="0" smtClean="0">
                <a:solidFill>
                  <a:srgbClr val="FF0000"/>
                </a:solidFill>
              </a:rPr>
              <a:t>EQUIV(A11;A1:A7;0</a:t>
            </a:r>
            <a:r>
              <a:rPr lang="fr-FR" dirty="0" smtClean="0">
                <a:solidFill>
                  <a:srgbClr val="00B050"/>
                </a:solidFill>
              </a:rPr>
              <a:t>);EQUIV(B11;A1:G1;0)</a:t>
            </a:r>
            <a:r>
              <a:rPr lang="fr-FR" dirty="0" smtClean="0"/>
              <a:t>)</a:t>
            </a:r>
          </a:p>
          <a:p>
            <a:pPr lvl="2"/>
            <a:endParaRPr lang="fr-FR" dirty="0" smtClean="0"/>
          </a:p>
          <a:p>
            <a:pPr lvl="1"/>
            <a:endParaRPr lang="fr-FR" dirty="0" smtClean="0"/>
          </a:p>
        </p:txBody>
      </p:sp>
      <p:pic>
        <p:nvPicPr>
          <p:cNvPr id="5122" name="Picture 2"/>
          <p:cNvPicPr>
            <a:picLocks noChangeAspect="1" noChangeArrowheads="1"/>
          </p:cNvPicPr>
          <p:nvPr/>
        </p:nvPicPr>
        <p:blipFill>
          <a:blip r:embed="rId3" cstate="print"/>
          <a:srcRect/>
          <a:stretch>
            <a:fillRect/>
          </a:stretch>
        </p:blipFill>
        <p:spPr bwMode="auto">
          <a:xfrm>
            <a:off x="539552" y="2420888"/>
            <a:ext cx="7704856" cy="34512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Septième partie</a:t>
            </a:r>
            <a:endParaRPr lang="fr-FR" dirty="0"/>
          </a:p>
        </p:txBody>
      </p:sp>
      <p:sp>
        <p:nvSpPr>
          <p:cNvPr id="3" name="Espace réservé du contenu 3"/>
          <p:cNvSpPr>
            <a:spLocks noGrp="1"/>
          </p:cNvSpPr>
          <p:nvPr>
            <p:ph sz="quarter" idx="1"/>
          </p:nvPr>
        </p:nvSpPr>
        <p:spPr>
          <a:xfrm>
            <a:off x="0" y="1412776"/>
            <a:ext cx="9144000" cy="5257800"/>
          </a:xfrm>
        </p:spPr>
        <p:txBody>
          <a:bodyPr>
            <a:normAutofit lnSpcReduction="10000"/>
          </a:bodyPr>
          <a:lstStyle/>
          <a:p>
            <a:r>
              <a:rPr lang="fr-FR" dirty="0" smtClean="0"/>
              <a:t>Calculer les salaires :</a:t>
            </a:r>
          </a:p>
          <a:p>
            <a:pPr lvl="1"/>
            <a:r>
              <a:rPr lang="fr-FR" dirty="0" smtClean="0"/>
              <a:t>Traitement sur la colonne F de la feuille « Employé »:</a:t>
            </a:r>
          </a:p>
          <a:p>
            <a:pPr lvl="2"/>
            <a:r>
              <a:rPr lang="fr-FR" dirty="0" smtClean="0"/>
              <a:t>On recherche la somme des ventes pour un employé, on fait donc un somme.si avec le matricule en condition.</a:t>
            </a:r>
          </a:p>
          <a:p>
            <a:pPr lvl="2">
              <a:buNone/>
            </a:pPr>
            <a:r>
              <a:rPr lang="fr-FR" i="1" dirty="0" smtClean="0"/>
              <a:t>= SOMME.SI(</a:t>
            </a:r>
            <a:r>
              <a:rPr lang="fr-FR" i="1" dirty="0" err="1" smtClean="0"/>
              <a:t>Ventes!D</a:t>
            </a:r>
            <a:r>
              <a:rPr lang="fr-FR" i="1" dirty="0" smtClean="0"/>
              <a:t>:D,A2,</a:t>
            </a:r>
            <a:r>
              <a:rPr lang="fr-FR" i="1" dirty="0" err="1" smtClean="0"/>
              <a:t>Ventes!B:B</a:t>
            </a:r>
            <a:r>
              <a:rPr lang="fr-FR" i="1" dirty="0" smtClean="0"/>
              <a:t>) </a:t>
            </a:r>
          </a:p>
          <a:p>
            <a:pPr lvl="2"/>
            <a:r>
              <a:rPr lang="fr-FR" dirty="0" err="1" smtClean="0"/>
              <a:t>Ventes!D</a:t>
            </a:r>
            <a:r>
              <a:rPr lang="fr-FR" dirty="0" smtClean="0"/>
              <a:t>:D = colonne contenant le matricules dans la feuille « Ventes »</a:t>
            </a:r>
          </a:p>
          <a:p>
            <a:pPr lvl="2"/>
            <a:r>
              <a:rPr lang="fr-FR" dirty="0" smtClean="0"/>
              <a:t>A2 correspond au matricule de l’employé (la valeur varie en fonction de la ligne)</a:t>
            </a:r>
          </a:p>
          <a:p>
            <a:pPr lvl="2"/>
            <a:r>
              <a:rPr lang="fr-FR" dirty="0" err="1" smtClean="0"/>
              <a:t>Ventes!B:B</a:t>
            </a:r>
            <a:r>
              <a:rPr lang="fr-FR" dirty="0" smtClean="0"/>
              <a:t> = colonne contenant les montant des ventes dans la feuille « Ventes »</a:t>
            </a:r>
            <a:endParaRPr lang="fr-FR" sz="2000" dirty="0" smtClean="0"/>
          </a:p>
          <a:p>
            <a:pPr lvl="2"/>
            <a:r>
              <a:rPr lang="fr-FR" dirty="0" smtClean="0"/>
              <a:t>La formule est la suivante en VBA :</a:t>
            </a:r>
          </a:p>
          <a:p>
            <a:pPr>
              <a:buNone/>
            </a:pPr>
            <a:endParaRPr lang="fr-FR" sz="1600" dirty="0" smtClean="0"/>
          </a:p>
          <a:p>
            <a:pPr>
              <a:buNone/>
            </a:pPr>
            <a:r>
              <a:rPr lang="fr-FR" sz="1600" i="1" dirty="0" err="1" smtClean="0"/>
              <a:t>Sheets</a:t>
            </a:r>
            <a:r>
              <a:rPr lang="fr-FR" sz="1600" i="1" dirty="0" smtClean="0"/>
              <a:t>("Employé").</a:t>
            </a:r>
            <a:r>
              <a:rPr lang="fr-FR" sz="1600" i="1" dirty="0" err="1" smtClean="0"/>
              <a:t>Cells</a:t>
            </a:r>
            <a:r>
              <a:rPr lang="fr-FR" sz="1600" i="1" dirty="0" smtClean="0"/>
              <a:t>(I, 6).Formula = "=SUMIF(</a:t>
            </a:r>
            <a:r>
              <a:rPr lang="fr-FR" sz="1600" i="1" dirty="0" err="1" smtClean="0"/>
              <a:t>Ventes!D</a:t>
            </a:r>
            <a:r>
              <a:rPr lang="fr-FR" sz="1600" i="1" dirty="0" smtClean="0"/>
              <a:t>:D,A" &amp; </a:t>
            </a:r>
            <a:r>
              <a:rPr lang="fr-FR" sz="1600" i="1" dirty="0" err="1" smtClean="0"/>
              <a:t>CStr</a:t>
            </a:r>
            <a:r>
              <a:rPr lang="fr-FR" sz="1600" i="1" dirty="0" smtClean="0"/>
              <a:t>(I) &amp; ",</a:t>
            </a:r>
            <a:r>
              <a:rPr lang="fr-FR" sz="1600" i="1" dirty="0" err="1" smtClean="0"/>
              <a:t>Ventes!B:B</a:t>
            </a:r>
            <a:r>
              <a:rPr lang="fr-FR" sz="1600" i="1" dirty="0" smtClean="0"/>
              <a:t>)" </a:t>
            </a:r>
          </a:p>
          <a:p>
            <a:pPr lvl="2"/>
            <a:r>
              <a:rPr lang="fr-FR" dirty="0" smtClean="0"/>
              <a:t>SUMIF = SOMME SI</a:t>
            </a:r>
          </a:p>
          <a:p>
            <a:pPr lvl="2"/>
            <a:r>
              <a:rPr lang="fr-FR" dirty="0" smtClean="0"/>
              <a:t>A" &amp; </a:t>
            </a:r>
            <a:r>
              <a:rPr lang="fr-FR" dirty="0" err="1" smtClean="0"/>
              <a:t>CStr</a:t>
            </a:r>
            <a:r>
              <a:rPr lang="fr-FR" dirty="0" smtClean="0"/>
              <a:t>(I) &amp; «  = la cellule de la colonne 1</a:t>
            </a:r>
            <a:endParaRPr lang="fr-FR" sz="1600" dirty="0" smtClean="0"/>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Septième partie</a:t>
            </a:r>
            <a:endParaRPr lang="fr-FR" dirty="0"/>
          </a:p>
        </p:txBody>
      </p:sp>
      <p:sp>
        <p:nvSpPr>
          <p:cNvPr id="3" name="Espace réservé du contenu 3"/>
          <p:cNvSpPr>
            <a:spLocks noGrp="1"/>
          </p:cNvSpPr>
          <p:nvPr>
            <p:ph sz="quarter" idx="1"/>
          </p:nvPr>
        </p:nvSpPr>
        <p:spPr>
          <a:xfrm>
            <a:off x="0" y="1412776"/>
            <a:ext cx="9144000" cy="5257800"/>
          </a:xfrm>
        </p:spPr>
        <p:txBody>
          <a:bodyPr>
            <a:normAutofit lnSpcReduction="10000"/>
          </a:bodyPr>
          <a:lstStyle/>
          <a:p>
            <a:r>
              <a:rPr lang="fr-FR" dirty="0" smtClean="0"/>
              <a:t>Calculer les salaires :</a:t>
            </a:r>
          </a:p>
          <a:p>
            <a:pPr lvl="1"/>
            <a:r>
              <a:rPr lang="fr-FR" dirty="0" smtClean="0"/>
              <a:t>Traitement sur la colonne G de la feuille « Employé »:</a:t>
            </a:r>
          </a:p>
          <a:p>
            <a:pPr lvl="2"/>
            <a:r>
              <a:rPr lang="fr-FR" dirty="0" smtClean="0"/>
              <a:t>On calcule le salaire net à partir des informations des autres colonnes</a:t>
            </a:r>
          </a:p>
          <a:p>
            <a:pPr lvl="2"/>
            <a:r>
              <a:rPr lang="fr-FR" dirty="0" smtClean="0"/>
              <a:t>Salaire brut : colonne D </a:t>
            </a:r>
          </a:p>
          <a:p>
            <a:pPr lvl="2"/>
            <a:r>
              <a:rPr lang="fr-FR" dirty="0" smtClean="0"/>
              <a:t>Pourcentage de variable : colonne E</a:t>
            </a:r>
          </a:p>
          <a:p>
            <a:pPr lvl="2"/>
            <a:r>
              <a:rPr lang="fr-FR" dirty="0" smtClean="0"/>
              <a:t>Somme des ventes : colonne F</a:t>
            </a:r>
          </a:p>
          <a:p>
            <a:pPr lvl="2"/>
            <a:r>
              <a:rPr lang="fr-FR" dirty="0" smtClean="0"/>
              <a:t>On applique la formule de l’arrondi à 2 décimales (ROUND)</a:t>
            </a:r>
          </a:p>
          <a:p>
            <a:pPr lvl="1">
              <a:buNone/>
            </a:pPr>
            <a:r>
              <a:rPr lang="en-US" sz="1600" i="1" dirty="0" smtClean="0"/>
              <a:t>Sheets("</a:t>
            </a:r>
            <a:r>
              <a:rPr lang="en-US" sz="1600" i="1" dirty="0" err="1" smtClean="0"/>
              <a:t>Employé</a:t>
            </a:r>
            <a:r>
              <a:rPr lang="en-US" sz="1600" i="1" dirty="0" smtClean="0"/>
              <a:t>").Cells(I, 7).Formula = "=ROUND(D" &amp; </a:t>
            </a:r>
            <a:r>
              <a:rPr lang="en-US" sz="1600" i="1" dirty="0" err="1" smtClean="0"/>
              <a:t>CStr</a:t>
            </a:r>
            <a:r>
              <a:rPr lang="en-US" sz="1600" i="1" dirty="0" smtClean="0"/>
              <a:t>(I) &amp; "*0.8+E" &amp; </a:t>
            </a:r>
            <a:r>
              <a:rPr lang="en-US" sz="1600" i="1" dirty="0" err="1" smtClean="0"/>
              <a:t>CStr</a:t>
            </a:r>
            <a:r>
              <a:rPr lang="en-US" sz="1600" i="1" dirty="0" smtClean="0"/>
              <a:t>(I) &amp; "*F" &amp; </a:t>
            </a:r>
            <a:r>
              <a:rPr lang="en-US" sz="1600" i="1" dirty="0" err="1" smtClean="0"/>
              <a:t>CStr</a:t>
            </a:r>
            <a:r>
              <a:rPr lang="en-US" sz="1600" i="1" dirty="0" smtClean="0"/>
              <a:t>(I) &amp; ", 2)“</a:t>
            </a:r>
          </a:p>
          <a:p>
            <a:pPr lvl="1">
              <a:buNone/>
            </a:pPr>
            <a:r>
              <a:rPr lang="fr-FR" sz="1600" i="1" dirty="0" smtClean="0">
                <a:solidFill>
                  <a:srgbClr val="00B050"/>
                </a:solidFill>
              </a:rPr>
              <a:t>‘ en application =ARRONDI((D2*0.8+E2*F2);2)</a:t>
            </a:r>
          </a:p>
          <a:p>
            <a:pPr lvl="2"/>
            <a:endParaRPr lang="fr-FR" dirty="0" smtClean="0"/>
          </a:p>
          <a:p>
            <a:pPr lvl="2"/>
            <a:r>
              <a:rPr lang="fr-FR" dirty="0" smtClean="0"/>
              <a:t>Attention : en VBA on ne met pas de virgule mais des points pour les valeurs décimales, ici 0.8</a:t>
            </a:r>
          </a:p>
          <a:p>
            <a:pPr lvl="2"/>
            <a:r>
              <a:rPr lang="fr-FR" dirty="0" smtClean="0"/>
              <a:t>Les arguments sont séparés en VBA par des virgules et non des points virgule.</a:t>
            </a:r>
          </a:p>
          <a:p>
            <a:pPr lvl="2"/>
            <a:r>
              <a:rPr lang="fr-FR" dirty="0" smtClean="0"/>
              <a:t>Finir par l’affichage des résultats dans des </a:t>
            </a:r>
            <a:r>
              <a:rPr lang="fr-FR" dirty="0" err="1" smtClean="0"/>
              <a:t>Msgbox</a:t>
            </a:r>
            <a:endParaRPr lang="fr-FR" dirty="0" smtClean="0"/>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Septième partie</a:t>
            </a:r>
            <a:endParaRPr lang="fr-FR" dirty="0"/>
          </a:p>
        </p:txBody>
      </p:sp>
      <p:sp>
        <p:nvSpPr>
          <p:cNvPr id="3" name="Espace réservé du contenu 3"/>
          <p:cNvSpPr>
            <a:spLocks noGrp="1"/>
          </p:cNvSpPr>
          <p:nvPr>
            <p:ph sz="quarter" idx="1"/>
          </p:nvPr>
        </p:nvSpPr>
        <p:spPr>
          <a:xfrm>
            <a:off x="179512" y="1412776"/>
            <a:ext cx="8496944" cy="5257800"/>
          </a:xfrm>
        </p:spPr>
        <p:txBody>
          <a:bodyPr>
            <a:normAutofit/>
          </a:bodyPr>
          <a:lstStyle/>
          <a:p>
            <a:r>
              <a:rPr lang="fr-FR" dirty="0" smtClean="0"/>
              <a:t>Le code :</a:t>
            </a:r>
          </a:p>
          <a:p>
            <a:pPr>
              <a:buNone/>
            </a:pPr>
            <a:r>
              <a:rPr lang="fr-FR" sz="1600" i="1" dirty="0" err="1" smtClean="0"/>
              <a:t>Private</a:t>
            </a:r>
            <a:r>
              <a:rPr lang="fr-FR" sz="1600" i="1" dirty="0" smtClean="0"/>
              <a:t> </a:t>
            </a:r>
            <a:r>
              <a:rPr lang="fr-FR" sz="1600" i="1" dirty="0" err="1" smtClean="0"/>
              <a:t>Sub</a:t>
            </a:r>
            <a:r>
              <a:rPr lang="fr-FR" sz="1600" i="1" dirty="0" smtClean="0"/>
              <a:t> </a:t>
            </a:r>
            <a:r>
              <a:rPr lang="fr-FR" sz="1600" i="1" dirty="0" err="1" smtClean="0"/>
              <a:t>CALC_SALAIRE_Click</a:t>
            </a:r>
            <a:r>
              <a:rPr lang="fr-FR" sz="1600" i="1" dirty="0" smtClean="0"/>
              <a:t>()</a:t>
            </a:r>
          </a:p>
          <a:p>
            <a:pPr>
              <a:buNone/>
            </a:pPr>
            <a:r>
              <a:rPr lang="fr-FR" sz="1600" i="1" dirty="0" smtClean="0"/>
              <a:t>Dim I As </a:t>
            </a:r>
            <a:r>
              <a:rPr lang="fr-FR" sz="1600" i="1" dirty="0" err="1" smtClean="0"/>
              <a:t>Integer</a:t>
            </a:r>
            <a:endParaRPr lang="fr-FR" sz="1600" i="1" dirty="0" smtClean="0"/>
          </a:p>
          <a:p>
            <a:pPr>
              <a:buNone/>
            </a:pPr>
            <a:r>
              <a:rPr lang="fr-FR" sz="1600" i="1" dirty="0" smtClean="0"/>
              <a:t>I = 2</a:t>
            </a:r>
          </a:p>
          <a:p>
            <a:pPr>
              <a:buNone/>
            </a:pPr>
            <a:r>
              <a:rPr lang="fr-FR" sz="1600" i="1" dirty="0" err="1" smtClean="0"/>
              <a:t>While</a:t>
            </a:r>
            <a:r>
              <a:rPr lang="fr-FR" sz="1600" i="1" dirty="0" smtClean="0"/>
              <a:t> </a:t>
            </a:r>
            <a:r>
              <a:rPr lang="fr-FR" sz="1600" i="1" dirty="0" err="1" smtClean="0"/>
              <a:t>Sheets</a:t>
            </a:r>
            <a:r>
              <a:rPr lang="fr-FR" sz="1600" i="1" dirty="0" smtClean="0"/>
              <a:t>("Employé").</a:t>
            </a:r>
            <a:r>
              <a:rPr lang="fr-FR" sz="1600" i="1" dirty="0" err="1" smtClean="0"/>
              <a:t>Cells</a:t>
            </a:r>
            <a:r>
              <a:rPr lang="fr-FR" sz="1600" i="1" dirty="0" smtClean="0"/>
              <a:t>(I, 1).Value &lt;&gt; </a:t>
            </a:r>
            <a:r>
              <a:rPr lang="fr-FR" sz="1600" i="1" dirty="0" err="1" smtClean="0"/>
              <a:t>Empty</a:t>
            </a:r>
            <a:endParaRPr lang="fr-FR" sz="1600" i="1" dirty="0" smtClean="0"/>
          </a:p>
          <a:p>
            <a:pPr>
              <a:buNone/>
            </a:pPr>
            <a:r>
              <a:rPr lang="fr-FR" sz="1600" i="1" dirty="0" err="1" smtClean="0"/>
              <a:t>Sheets</a:t>
            </a:r>
            <a:r>
              <a:rPr lang="fr-FR" sz="1600" i="1" dirty="0" smtClean="0"/>
              <a:t>("Employé").</a:t>
            </a:r>
            <a:r>
              <a:rPr lang="fr-FR" sz="1600" i="1" dirty="0" err="1" smtClean="0"/>
              <a:t>Cells</a:t>
            </a:r>
            <a:r>
              <a:rPr lang="fr-FR" sz="1600" i="1" dirty="0" smtClean="0"/>
              <a:t>(I, 6).Formula = "=SUMIF(</a:t>
            </a:r>
            <a:r>
              <a:rPr lang="fr-FR" sz="1600" i="1" dirty="0" err="1" smtClean="0"/>
              <a:t>Ventes!D</a:t>
            </a:r>
            <a:r>
              <a:rPr lang="fr-FR" sz="1600" i="1" dirty="0" smtClean="0"/>
              <a:t>:D,A" &amp; </a:t>
            </a:r>
            <a:r>
              <a:rPr lang="fr-FR" sz="1600" i="1" dirty="0" err="1" smtClean="0"/>
              <a:t>CStr</a:t>
            </a:r>
            <a:r>
              <a:rPr lang="fr-FR" sz="1600" i="1" dirty="0" smtClean="0"/>
              <a:t>(I) &amp; ",</a:t>
            </a:r>
            <a:r>
              <a:rPr lang="fr-FR" sz="1600" i="1" dirty="0" err="1" smtClean="0"/>
              <a:t>Ventes!B:B</a:t>
            </a:r>
            <a:r>
              <a:rPr lang="fr-FR" sz="1600" i="1" dirty="0" smtClean="0"/>
              <a:t>)"</a:t>
            </a:r>
          </a:p>
          <a:p>
            <a:pPr>
              <a:buNone/>
            </a:pPr>
            <a:r>
              <a:rPr lang="fr-FR" sz="1600" i="1" dirty="0" err="1" smtClean="0"/>
              <a:t>Sheets</a:t>
            </a:r>
            <a:r>
              <a:rPr lang="fr-FR" sz="1600" i="1" dirty="0" smtClean="0"/>
              <a:t>("Employé").</a:t>
            </a:r>
            <a:r>
              <a:rPr lang="fr-FR" sz="1600" i="1" dirty="0" err="1" smtClean="0"/>
              <a:t>Cells</a:t>
            </a:r>
            <a:r>
              <a:rPr lang="fr-FR" sz="1600" i="1" dirty="0" smtClean="0"/>
              <a:t>(I, 7).Formula = "=ROUND(D" &amp; </a:t>
            </a:r>
            <a:r>
              <a:rPr lang="fr-FR" sz="1600" i="1" dirty="0" err="1" smtClean="0"/>
              <a:t>CStr</a:t>
            </a:r>
            <a:r>
              <a:rPr lang="fr-FR" sz="1600" i="1" dirty="0" smtClean="0"/>
              <a:t>(I) &amp; "*0.8+E" &amp; </a:t>
            </a:r>
            <a:r>
              <a:rPr lang="fr-FR" sz="1600" i="1" dirty="0" err="1" smtClean="0"/>
              <a:t>CStr</a:t>
            </a:r>
            <a:r>
              <a:rPr lang="fr-FR" sz="1600" i="1" dirty="0" smtClean="0"/>
              <a:t>(I) &amp; "*F" &amp; </a:t>
            </a:r>
            <a:r>
              <a:rPr lang="fr-FR" sz="1600" i="1" dirty="0" err="1" smtClean="0"/>
              <a:t>CStr</a:t>
            </a:r>
            <a:r>
              <a:rPr lang="fr-FR" sz="1600" i="1" dirty="0" smtClean="0"/>
              <a:t>(I) &amp; ", 2)"</a:t>
            </a:r>
          </a:p>
          <a:p>
            <a:pPr>
              <a:buNone/>
            </a:pPr>
            <a:r>
              <a:rPr lang="fr-FR" sz="1600" i="1" dirty="0" err="1" smtClean="0"/>
              <a:t>MsgBox</a:t>
            </a:r>
            <a:r>
              <a:rPr lang="fr-FR" sz="1600" i="1" dirty="0" smtClean="0"/>
              <a:t> "Le salaire de " &amp; </a:t>
            </a:r>
            <a:r>
              <a:rPr lang="fr-FR" sz="1600" i="1" dirty="0" err="1" smtClean="0"/>
              <a:t>Sheets</a:t>
            </a:r>
            <a:r>
              <a:rPr lang="fr-FR" sz="1600" i="1" dirty="0" smtClean="0"/>
              <a:t>("Employé").</a:t>
            </a:r>
            <a:r>
              <a:rPr lang="fr-FR" sz="1600" i="1" dirty="0" err="1" smtClean="0"/>
              <a:t>Cells</a:t>
            </a:r>
            <a:r>
              <a:rPr lang="fr-FR" sz="1600" i="1" dirty="0" smtClean="0"/>
              <a:t>(I, 3).Value &amp; " " &amp; </a:t>
            </a:r>
            <a:r>
              <a:rPr lang="fr-FR" sz="1600" i="1" dirty="0" err="1" smtClean="0"/>
              <a:t>Sheets</a:t>
            </a:r>
            <a:r>
              <a:rPr lang="fr-FR" sz="1600" i="1" dirty="0" smtClean="0"/>
              <a:t>("Employé").</a:t>
            </a:r>
            <a:r>
              <a:rPr lang="fr-FR" sz="1600" i="1" dirty="0" err="1" smtClean="0"/>
              <a:t>Cells</a:t>
            </a:r>
            <a:r>
              <a:rPr lang="fr-FR" sz="1600" i="1" dirty="0" smtClean="0"/>
              <a:t>(I, 2).Value &amp; " est de " &amp; </a:t>
            </a:r>
            <a:r>
              <a:rPr lang="fr-FR" sz="1600" i="1" dirty="0" err="1" smtClean="0"/>
              <a:t>Sheets</a:t>
            </a:r>
            <a:r>
              <a:rPr lang="fr-FR" sz="1600" i="1" dirty="0" smtClean="0"/>
              <a:t>("Employé").</a:t>
            </a:r>
            <a:r>
              <a:rPr lang="fr-FR" sz="1600" i="1" dirty="0" err="1" smtClean="0"/>
              <a:t>Cells</a:t>
            </a:r>
            <a:r>
              <a:rPr lang="fr-FR" sz="1600" i="1" dirty="0" smtClean="0"/>
              <a:t>(I, 7).Value &amp; " €"</a:t>
            </a:r>
          </a:p>
          <a:p>
            <a:pPr>
              <a:buNone/>
            </a:pPr>
            <a:r>
              <a:rPr lang="fr-FR" sz="1600" i="1" dirty="0" smtClean="0"/>
              <a:t>I = I + 1</a:t>
            </a:r>
          </a:p>
          <a:p>
            <a:pPr>
              <a:buNone/>
            </a:pPr>
            <a:r>
              <a:rPr lang="fr-FR" sz="1600" i="1" dirty="0" err="1" smtClean="0"/>
              <a:t>Wend</a:t>
            </a:r>
            <a:endParaRPr lang="fr-FR" sz="1600" i="1" dirty="0" smtClean="0"/>
          </a:p>
          <a:p>
            <a:pPr>
              <a:buNone/>
            </a:pPr>
            <a:r>
              <a:rPr lang="fr-FR" sz="1600" i="1" dirty="0" smtClean="0"/>
              <a:t>End </a:t>
            </a:r>
            <a:r>
              <a:rPr lang="fr-FR" sz="1600" i="1" dirty="0" err="1" smtClean="0"/>
              <a:t>Sub</a:t>
            </a:r>
            <a:endParaRPr lang="fr-FR" sz="1600" i="1" dirty="0" smtClean="0"/>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Aller plus loin</a:t>
            </a:r>
            <a:endParaRPr lang="fr-FR" dirty="0"/>
          </a:p>
        </p:txBody>
      </p:sp>
      <p:sp>
        <p:nvSpPr>
          <p:cNvPr id="3" name="Espace réservé du contenu 3"/>
          <p:cNvSpPr>
            <a:spLocks noGrp="1"/>
          </p:cNvSpPr>
          <p:nvPr>
            <p:ph sz="quarter" idx="1"/>
          </p:nvPr>
        </p:nvSpPr>
        <p:spPr>
          <a:xfrm>
            <a:off x="179512" y="1412776"/>
            <a:ext cx="8496944" cy="5257800"/>
          </a:xfrm>
        </p:spPr>
        <p:txBody>
          <a:bodyPr>
            <a:normAutofit/>
          </a:bodyPr>
          <a:lstStyle/>
          <a:p>
            <a:r>
              <a:rPr lang="fr-FR" dirty="0" smtClean="0"/>
              <a:t>Voici quelques fonctionnalités qui peuvent être ajoutées à l’outil :</a:t>
            </a:r>
          </a:p>
          <a:p>
            <a:pPr lvl="1"/>
            <a:r>
              <a:rPr lang="fr-FR" dirty="0" smtClean="0"/>
              <a:t>Supprimer les produits dans la liste « Commandes »</a:t>
            </a:r>
          </a:p>
          <a:p>
            <a:pPr lvl="1"/>
            <a:r>
              <a:rPr lang="fr-FR" dirty="0" smtClean="0"/>
              <a:t>Supprimer un produit dans la liste « Commandes »</a:t>
            </a:r>
          </a:p>
          <a:p>
            <a:pPr lvl="1"/>
            <a:r>
              <a:rPr lang="fr-FR" dirty="0" smtClean="0"/>
              <a:t>Afficher les salaires dans un formulaire</a:t>
            </a:r>
          </a:p>
          <a:p>
            <a:pPr lvl="1"/>
            <a:r>
              <a:rPr lang="fr-FR" dirty="0" smtClean="0"/>
              <a:t>Détailler les contrôle de la feuille « AJ_STOCK »</a:t>
            </a:r>
          </a:p>
          <a:p>
            <a:pPr lvl="1"/>
            <a:r>
              <a:rPr lang="fr-FR" dirty="0" smtClean="0"/>
              <a:t>Ajouter une partie « Gestion de l’entreprise » : enregistre les dépenses et les recettes (ajout stock / ventes / salaire)</a:t>
            </a:r>
          </a:p>
          <a:p>
            <a:pPr lvl="1"/>
            <a:r>
              <a:rPr lang="fr-FR" dirty="0" smtClean="0"/>
              <a:t>….</a:t>
            </a:r>
          </a:p>
          <a:p>
            <a:pPr lvl="1"/>
            <a:endParaRPr lang="fr-FR" dirty="0" smtClean="0"/>
          </a:p>
          <a:p>
            <a:pPr lvl="1"/>
            <a:r>
              <a:rPr lang="fr-FR" dirty="0" smtClean="0"/>
              <a:t>Vous pouvez me l’envoyer par mail.</a:t>
            </a:r>
          </a:p>
          <a:p>
            <a:pPr lvl="1"/>
            <a:endParaRPr lang="fr-FR" dirty="0" smtClean="0"/>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fichiers Excel</a:t>
            </a:r>
            <a:endParaRPr lang="fr-FR" dirty="0"/>
          </a:p>
        </p:txBody>
      </p:sp>
      <p:sp>
        <p:nvSpPr>
          <p:cNvPr id="3" name="Espace réservé du contenu 2"/>
          <p:cNvSpPr>
            <a:spLocks noGrp="1"/>
          </p:cNvSpPr>
          <p:nvPr>
            <p:ph sz="quarter" idx="1"/>
          </p:nvPr>
        </p:nvSpPr>
        <p:spPr>
          <a:xfrm>
            <a:off x="457200" y="1600200"/>
            <a:ext cx="7859216" cy="4873752"/>
          </a:xfrm>
        </p:spPr>
        <p:txBody>
          <a:bodyPr>
            <a:normAutofit/>
          </a:bodyPr>
          <a:lstStyle/>
          <a:p>
            <a:r>
              <a:rPr lang="fr-FR" dirty="0" smtClean="0"/>
              <a:t>Excel dans le temps</a:t>
            </a:r>
          </a:p>
          <a:p>
            <a:pPr lvl="1"/>
            <a:r>
              <a:rPr lang="fr-FR" dirty="0" smtClean="0"/>
              <a:t>Excel…1997 jusqu’à 2003 :</a:t>
            </a:r>
          </a:p>
          <a:p>
            <a:pPr lvl="2"/>
            <a:r>
              <a:rPr lang="fr-FR" dirty="0" smtClean="0"/>
              <a:t>Stockage en binaire </a:t>
            </a:r>
          </a:p>
          <a:p>
            <a:pPr lvl="2"/>
            <a:r>
              <a:rPr lang="fr-FR" dirty="0" smtClean="0"/>
              <a:t>65536 lignes pour 256 colonnes</a:t>
            </a:r>
          </a:p>
          <a:p>
            <a:pPr lvl="2"/>
            <a:r>
              <a:rPr lang="fr-FR" dirty="0" smtClean="0"/>
              <a:t>Un seul format de fichier (XLS)</a:t>
            </a:r>
          </a:p>
          <a:p>
            <a:pPr lvl="2"/>
            <a:r>
              <a:rPr lang="fr-FR" dirty="0" smtClean="0"/>
              <a:t>Un seul format de modèles (XLT : non abordé dans le cours)</a:t>
            </a:r>
          </a:p>
          <a:p>
            <a:pPr lvl="1"/>
            <a:r>
              <a:rPr lang="fr-FR" dirty="0" smtClean="0"/>
              <a:t>Depuis Excel 2007 :</a:t>
            </a:r>
          </a:p>
          <a:p>
            <a:pPr lvl="2"/>
            <a:r>
              <a:rPr lang="fr-FR" dirty="0" smtClean="0"/>
              <a:t>Technologie XML : norme mondialement utilisée et diffusée.</a:t>
            </a:r>
          </a:p>
          <a:p>
            <a:pPr lvl="2"/>
            <a:r>
              <a:rPr lang="fr-FR" dirty="0" smtClean="0"/>
              <a:t>Plus d’un million de lignes et 18 000 colonnes</a:t>
            </a:r>
          </a:p>
          <a:p>
            <a:pPr lvl="2"/>
            <a:r>
              <a:rPr lang="fr-FR" dirty="0" smtClean="0"/>
              <a:t>Plusieurs formats de fichiers </a:t>
            </a:r>
          </a:p>
          <a:p>
            <a:pPr lvl="2"/>
            <a:r>
              <a:rPr lang="fr-FR" dirty="0" smtClean="0"/>
              <a:t>Plusieurs formats de modèles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fichiers Excel</a:t>
            </a:r>
            <a:endParaRPr lang="fr-FR" dirty="0"/>
          </a:p>
        </p:txBody>
      </p:sp>
      <p:sp>
        <p:nvSpPr>
          <p:cNvPr id="3" name="Espace réservé du contenu 2"/>
          <p:cNvSpPr>
            <a:spLocks noGrp="1"/>
          </p:cNvSpPr>
          <p:nvPr>
            <p:ph sz="quarter" idx="1"/>
          </p:nvPr>
        </p:nvSpPr>
        <p:spPr>
          <a:xfrm>
            <a:off x="457200" y="1600200"/>
            <a:ext cx="7859216" cy="4873752"/>
          </a:xfrm>
        </p:spPr>
        <p:txBody>
          <a:bodyPr>
            <a:normAutofit/>
          </a:bodyPr>
          <a:lstStyle/>
          <a:p>
            <a:r>
              <a:rPr lang="fr-FR" dirty="0" smtClean="0"/>
              <a:t>Extensions</a:t>
            </a:r>
          </a:p>
          <a:p>
            <a:pPr lvl="1"/>
            <a:r>
              <a:rPr lang="fr-FR" dirty="0" smtClean="0"/>
              <a:t>Une extension d’un fichier permet de typer le fichier et de le rendre lisible par certaines applications.</a:t>
            </a:r>
          </a:p>
          <a:p>
            <a:pPr lvl="1"/>
            <a:r>
              <a:rPr lang="fr-FR" dirty="0" smtClean="0"/>
              <a:t>L’extension correspond à ce qui se situe à la fin du nom d’un fichier</a:t>
            </a:r>
          </a:p>
          <a:p>
            <a:pPr lvl="2"/>
            <a:r>
              <a:rPr lang="fr-FR" dirty="0" smtClean="0"/>
              <a:t>Exemple « *.exe » ; « *.xls »</a:t>
            </a:r>
          </a:p>
          <a:p>
            <a:pPr lvl="1"/>
            <a:r>
              <a:rPr lang="fr-FR" dirty="0" smtClean="0"/>
              <a:t>Pour Excel nous identifierons les types de fichiers par leurs extensions.</a:t>
            </a:r>
          </a:p>
          <a:p>
            <a:pPr lvl="1"/>
            <a:r>
              <a:rPr lang="fr-FR" dirty="0" smtClean="0"/>
              <a:t>Attention, modifier une extension ne signifie pas modifier le fichier!!!! </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fichiers Excel</a:t>
            </a:r>
            <a:endParaRPr lang="fr-FR" dirty="0"/>
          </a:p>
        </p:txBody>
      </p:sp>
      <p:sp>
        <p:nvSpPr>
          <p:cNvPr id="3" name="Espace réservé du contenu 2"/>
          <p:cNvSpPr>
            <a:spLocks noGrp="1"/>
          </p:cNvSpPr>
          <p:nvPr>
            <p:ph sz="quarter" idx="1"/>
          </p:nvPr>
        </p:nvSpPr>
        <p:spPr/>
        <p:txBody>
          <a:bodyPr>
            <a:normAutofit/>
          </a:bodyPr>
          <a:lstStyle/>
          <a:p>
            <a:r>
              <a:rPr lang="fr-FR" dirty="0" smtClean="0"/>
              <a:t>Format XLS</a:t>
            </a:r>
          </a:p>
          <a:p>
            <a:pPr lvl="1"/>
            <a:r>
              <a:rPr lang="fr-FR" dirty="0" smtClean="0"/>
              <a:t>Fichier Excel 97-2003 : ancien format de fichier Excel</a:t>
            </a:r>
          </a:p>
          <a:p>
            <a:pPr lvl="2"/>
            <a:r>
              <a:rPr lang="fr-FR" dirty="0" smtClean="0"/>
              <a:t>Avantages :</a:t>
            </a:r>
          </a:p>
          <a:p>
            <a:pPr lvl="3"/>
            <a:r>
              <a:rPr lang="fr-FR" dirty="0" smtClean="0"/>
              <a:t>S’ouvre sur toutes les versions d’Excel</a:t>
            </a:r>
          </a:p>
          <a:p>
            <a:pPr lvl="3"/>
            <a:r>
              <a:rPr lang="fr-FR" dirty="0" smtClean="0"/>
              <a:t>Prend en charge les macros</a:t>
            </a:r>
          </a:p>
          <a:p>
            <a:pPr lvl="2"/>
            <a:r>
              <a:rPr lang="fr-FR" dirty="0" smtClean="0"/>
              <a:t>Inconvénients :</a:t>
            </a:r>
          </a:p>
          <a:p>
            <a:pPr lvl="3"/>
            <a:r>
              <a:rPr lang="fr-FR" dirty="0" smtClean="0"/>
              <a:t>Limité en lignes et colonnes (65536/256)</a:t>
            </a:r>
          </a:p>
          <a:p>
            <a:pPr lvl="3"/>
            <a:r>
              <a:rPr lang="fr-FR" dirty="0" smtClean="0"/>
              <a:t>Lourd (exécution / stockage)</a:t>
            </a:r>
          </a:p>
          <a:p>
            <a:pPr lvl="2"/>
            <a:endParaRPr lang="fr-FR" dirty="0" smtClean="0"/>
          </a:p>
          <a:p>
            <a:pPr lvl="2"/>
            <a:endParaRPr lang="fr-FR" dirty="0" smtClean="0"/>
          </a:p>
          <a:p>
            <a:pPr lvl="2"/>
            <a:endParaRPr lang="fr-FR" dirty="0" smtClean="0"/>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fichiers Excel</a:t>
            </a:r>
            <a:endParaRPr lang="fr-FR" dirty="0"/>
          </a:p>
        </p:txBody>
      </p:sp>
      <p:sp>
        <p:nvSpPr>
          <p:cNvPr id="3" name="Espace réservé du contenu 2"/>
          <p:cNvSpPr>
            <a:spLocks noGrp="1"/>
          </p:cNvSpPr>
          <p:nvPr>
            <p:ph sz="quarter" idx="1"/>
          </p:nvPr>
        </p:nvSpPr>
        <p:spPr/>
        <p:txBody>
          <a:bodyPr>
            <a:normAutofit/>
          </a:bodyPr>
          <a:lstStyle/>
          <a:p>
            <a:r>
              <a:rPr lang="fr-FR" dirty="0" smtClean="0"/>
              <a:t>Format XLSX</a:t>
            </a:r>
          </a:p>
          <a:p>
            <a:pPr lvl="1"/>
            <a:r>
              <a:rPr lang="fr-FR" dirty="0" smtClean="0"/>
              <a:t>Fichier Excel 2007-10 : nouveau format de fichier Excel</a:t>
            </a:r>
          </a:p>
          <a:p>
            <a:pPr lvl="2"/>
            <a:r>
              <a:rPr lang="fr-FR" dirty="0" smtClean="0"/>
              <a:t>Avantages :</a:t>
            </a:r>
          </a:p>
          <a:p>
            <a:pPr lvl="3"/>
            <a:r>
              <a:rPr lang="fr-FR" dirty="0" smtClean="0"/>
              <a:t>Léger (exécution / stockage)</a:t>
            </a:r>
          </a:p>
          <a:p>
            <a:pPr lvl="3"/>
            <a:r>
              <a:rPr lang="fr-FR" dirty="0" smtClean="0"/>
              <a:t>Nombre important de lignes et colonnes (1M/16384)</a:t>
            </a:r>
          </a:p>
          <a:p>
            <a:pPr lvl="3"/>
            <a:r>
              <a:rPr lang="fr-FR" dirty="0" smtClean="0"/>
              <a:t>Technologie XML</a:t>
            </a:r>
          </a:p>
          <a:p>
            <a:pPr lvl="2"/>
            <a:r>
              <a:rPr lang="fr-FR" dirty="0" smtClean="0"/>
              <a:t>Inconvénients :</a:t>
            </a:r>
          </a:p>
          <a:p>
            <a:pPr lvl="3"/>
            <a:r>
              <a:rPr lang="fr-FR" dirty="0" smtClean="0"/>
              <a:t>Ne prend pas en charge les macros</a:t>
            </a:r>
          </a:p>
          <a:p>
            <a:pPr lvl="3"/>
            <a:r>
              <a:rPr lang="fr-FR" dirty="0" smtClean="0"/>
              <a:t>Ne fonctionne pas sur Excel 2003 et antérieurs, Open Office</a:t>
            </a:r>
          </a:p>
          <a:p>
            <a:pPr lvl="3"/>
            <a:endParaRPr lang="fr-FR" dirty="0" smtClean="0"/>
          </a:p>
          <a:p>
            <a:pPr lvl="3"/>
            <a:endParaRPr lang="fr-FR" dirty="0" smtClean="0"/>
          </a:p>
          <a:p>
            <a:pPr lvl="2"/>
            <a:endParaRPr lang="fr-FR" dirty="0" smtClean="0"/>
          </a:p>
          <a:p>
            <a:pPr lvl="2"/>
            <a:endParaRPr lang="fr-FR" dirty="0" smtClean="0"/>
          </a:p>
          <a:p>
            <a:pPr lvl="2"/>
            <a:endParaRPr lang="fr-FR" dirty="0" smtClean="0"/>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fichiers Excel</a:t>
            </a:r>
            <a:endParaRPr lang="fr-FR" dirty="0"/>
          </a:p>
        </p:txBody>
      </p:sp>
      <p:sp>
        <p:nvSpPr>
          <p:cNvPr id="3" name="Espace réservé du contenu 2"/>
          <p:cNvSpPr>
            <a:spLocks noGrp="1"/>
          </p:cNvSpPr>
          <p:nvPr>
            <p:ph sz="quarter" idx="1"/>
          </p:nvPr>
        </p:nvSpPr>
        <p:spPr/>
        <p:txBody>
          <a:bodyPr>
            <a:normAutofit/>
          </a:bodyPr>
          <a:lstStyle/>
          <a:p>
            <a:r>
              <a:rPr lang="fr-FR" dirty="0" smtClean="0"/>
              <a:t>Format XLSM</a:t>
            </a:r>
          </a:p>
          <a:p>
            <a:pPr lvl="1"/>
            <a:r>
              <a:rPr lang="fr-FR" dirty="0" smtClean="0"/>
              <a:t>Fichier Excel 2007-10 prenant en charge les macros :</a:t>
            </a:r>
          </a:p>
          <a:p>
            <a:pPr lvl="2"/>
            <a:r>
              <a:rPr lang="fr-FR" dirty="0" smtClean="0"/>
              <a:t>Avantages :</a:t>
            </a:r>
          </a:p>
          <a:p>
            <a:pPr lvl="3"/>
            <a:r>
              <a:rPr lang="fr-FR" dirty="0" smtClean="0"/>
              <a:t>Prend en charge les macros</a:t>
            </a:r>
          </a:p>
          <a:p>
            <a:pPr lvl="3"/>
            <a:r>
              <a:rPr lang="fr-FR" dirty="0" smtClean="0"/>
              <a:t>Nombre important de lignes et colonnes (1M/16384)</a:t>
            </a:r>
          </a:p>
          <a:p>
            <a:pPr lvl="3"/>
            <a:r>
              <a:rPr lang="fr-FR" dirty="0" smtClean="0"/>
              <a:t>Technologie XML</a:t>
            </a:r>
          </a:p>
          <a:p>
            <a:pPr lvl="2"/>
            <a:r>
              <a:rPr lang="fr-FR" dirty="0" smtClean="0"/>
              <a:t>Inconvénients :</a:t>
            </a:r>
          </a:p>
          <a:p>
            <a:pPr lvl="3"/>
            <a:r>
              <a:rPr lang="fr-FR" dirty="0" smtClean="0"/>
              <a:t>Lourd (exécution / stockage)</a:t>
            </a:r>
          </a:p>
          <a:p>
            <a:pPr lvl="3"/>
            <a:r>
              <a:rPr lang="fr-FR" dirty="0" smtClean="0"/>
              <a:t>Ne fonctionne pas sur Excel 2003 et antérieurs, Open Office</a:t>
            </a:r>
          </a:p>
          <a:p>
            <a:pPr lvl="3"/>
            <a:r>
              <a:rPr lang="fr-FR" dirty="0" smtClean="0"/>
              <a:t>Peu utilisé</a:t>
            </a:r>
          </a:p>
          <a:p>
            <a:pPr lvl="3"/>
            <a:endParaRPr lang="fr-FR" dirty="0" smtClean="0"/>
          </a:p>
          <a:p>
            <a:pPr lvl="2"/>
            <a:endParaRPr lang="fr-FR" dirty="0" smtClean="0"/>
          </a:p>
          <a:p>
            <a:pPr lvl="2"/>
            <a:endParaRPr lang="fr-FR" dirty="0" smtClean="0"/>
          </a:p>
          <a:p>
            <a:pPr lvl="2"/>
            <a:endParaRPr lang="fr-FR" dirty="0" smtClean="0"/>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fichiers Excel</a:t>
            </a:r>
            <a:endParaRPr lang="fr-FR" dirty="0"/>
          </a:p>
        </p:txBody>
      </p:sp>
      <p:sp>
        <p:nvSpPr>
          <p:cNvPr id="3" name="Espace réservé du contenu 2"/>
          <p:cNvSpPr>
            <a:spLocks noGrp="1"/>
          </p:cNvSpPr>
          <p:nvPr>
            <p:ph sz="quarter" idx="1"/>
          </p:nvPr>
        </p:nvSpPr>
        <p:spPr/>
        <p:txBody>
          <a:bodyPr>
            <a:normAutofit/>
          </a:bodyPr>
          <a:lstStyle/>
          <a:p>
            <a:r>
              <a:rPr lang="fr-FR" dirty="0" smtClean="0"/>
              <a:t>Format XLSB</a:t>
            </a:r>
          </a:p>
          <a:p>
            <a:pPr lvl="1"/>
            <a:r>
              <a:rPr lang="fr-FR" dirty="0" smtClean="0"/>
              <a:t>Fichier Excel 2007-10 binaire :</a:t>
            </a:r>
          </a:p>
          <a:p>
            <a:pPr lvl="2"/>
            <a:r>
              <a:rPr lang="fr-FR" dirty="0" smtClean="0"/>
              <a:t>Permet un stockage au format binaire</a:t>
            </a:r>
          </a:p>
          <a:p>
            <a:pPr lvl="2"/>
            <a:r>
              <a:rPr lang="fr-FR" dirty="0" smtClean="0"/>
              <a:t>Avantages :</a:t>
            </a:r>
          </a:p>
          <a:p>
            <a:pPr lvl="3"/>
            <a:r>
              <a:rPr lang="fr-FR" dirty="0" smtClean="0"/>
              <a:t>Léger, permet de stocker des gros volumes</a:t>
            </a:r>
          </a:p>
          <a:p>
            <a:pPr lvl="3"/>
            <a:r>
              <a:rPr lang="fr-FR" dirty="0" smtClean="0"/>
              <a:t>Nombre important de lignes et colonnes (1M/16384)</a:t>
            </a:r>
          </a:p>
          <a:p>
            <a:pPr lvl="2"/>
            <a:r>
              <a:rPr lang="fr-FR" dirty="0" smtClean="0"/>
              <a:t>Inconvénients :</a:t>
            </a:r>
          </a:p>
          <a:p>
            <a:pPr lvl="3"/>
            <a:r>
              <a:rPr lang="fr-FR" dirty="0" smtClean="0"/>
              <a:t>Ne fonctionne pas sur Excel 2003 et antérieurs, Open Office</a:t>
            </a:r>
          </a:p>
          <a:p>
            <a:pPr lvl="3"/>
            <a:r>
              <a:rPr lang="fr-FR" dirty="0" smtClean="0"/>
              <a:t>Ne prends pas en charge les macros</a:t>
            </a:r>
          </a:p>
          <a:p>
            <a:pPr lvl="3"/>
            <a:r>
              <a:rPr lang="fr-FR" dirty="0" smtClean="0"/>
              <a:t>Pas la technologie XML</a:t>
            </a:r>
          </a:p>
          <a:p>
            <a:pPr lvl="3"/>
            <a:endParaRPr lang="fr-FR" dirty="0" smtClean="0"/>
          </a:p>
          <a:p>
            <a:pPr lvl="3"/>
            <a:endParaRPr lang="fr-FR" dirty="0" smtClean="0"/>
          </a:p>
          <a:p>
            <a:pPr lvl="2"/>
            <a:endParaRPr lang="fr-FR" dirty="0" smtClean="0"/>
          </a:p>
          <a:p>
            <a:pPr lvl="2"/>
            <a:endParaRPr lang="fr-FR" dirty="0" smtClean="0"/>
          </a:p>
          <a:p>
            <a:pPr lvl="2"/>
            <a:endParaRPr lang="fr-FR"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Quelques raccourcis</a:t>
            </a:r>
            <a:endParaRPr lang="fr-FR" dirty="0"/>
          </a:p>
        </p:txBody>
      </p:sp>
      <p:sp>
        <p:nvSpPr>
          <p:cNvPr id="4" name="Espace réservé du contenu 3"/>
          <p:cNvSpPr>
            <a:spLocks noGrp="1"/>
          </p:cNvSpPr>
          <p:nvPr>
            <p:ph sz="quarter" idx="1"/>
          </p:nvPr>
        </p:nvSpPr>
        <p:spPr/>
        <p:txBody>
          <a:bodyPr>
            <a:normAutofit fontScale="92500" lnSpcReduction="20000"/>
          </a:bodyPr>
          <a:lstStyle/>
          <a:p>
            <a:r>
              <a:rPr lang="fr-FR" dirty="0" smtClean="0"/>
              <a:t>Liste non exhaustive :</a:t>
            </a:r>
          </a:p>
          <a:p>
            <a:pPr lvl="1"/>
            <a:r>
              <a:rPr lang="fr-FR" dirty="0" smtClean="0"/>
              <a:t>F2 = modifier la cellule en cours</a:t>
            </a:r>
          </a:p>
          <a:p>
            <a:pPr lvl="1"/>
            <a:r>
              <a:rPr lang="fr-FR" dirty="0" smtClean="0"/>
              <a:t>F4 = figer les valeurs sélectionnées</a:t>
            </a:r>
          </a:p>
          <a:p>
            <a:pPr lvl="1"/>
            <a:r>
              <a:rPr lang="fr-FR" dirty="0" smtClean="0"/>
              <a:t>TAB = raccourci formule</a:t>
            </a:r>
          </a:p>
          <a:p>
            <a:pPr lvl="1"/>
            <a:r>
              <a:rPr lang="fr-FR" dirty="0" smtClean="0"/>
              <a:t>Alt + Entrée = Aller à la ligne dans une cellule</a:t>
            </a:r>
          </a:p>
          <a:p>
            <a:pPr lvl="1"/>
            <a:r>
              <a:rPr lang="fr-FR" dirty="0" smtClean="0"/>
              <a:t>Donner une référence à une plage de cellule</a:t>
            </a:r>
          </a:p>
          <a:p>
            <a:pPr lvl="1"/>
            <a:r>
              <a:rPr lang="fr-FR" dirty="0" smtClean="0"/>
              <a:t>Ctrl + A = Sélectionner tout</a:t>
            </a:r>
          </a:p>
          <a:p>
            <a:pPr lvl="1"/>
            <a:r>
              <a:rPr lang="fr-FR" dirty="0" smtClean="0"/>
              <a:t>Ctrl + H = Rechercher / Remplacer</a:t>
            </a:r>
          </a:p>
          <a:p>
            <a:pPr lvl="1"/>
            <a:r>
              <a:rPr lang="fr-FR" dirty="0" smtClean="0"/>
              <a:t>Atteindre les cellules :</a:t>
            </a:r>
          </a:p>
          <a:p>
            <a:pPr lvl="2"/>
            <a:r>
              <a:rPr lang="fr-FR" dirty="0" smtClean="0"/>
              <a:t>Ctrl + T</a:t>
            </a:r>
          </a:p>
          <a:p>
            <a:pPr lvl="2"/>
            <a:r>
              <a:rPr lang="fr-FR" dirty="0" smtClean="0"/>
              <a:t>Edition &gt; Atteindre &gt; Cellules</a:t>
            </a:r>
          </a:p>
          <a:p>
            <a:pPr lvl="1"/>
            <a:r>
              <a:rPr lang="fr-FR" dirty="0" smtClean="0"/>
              <a:t>Ctrl + * = sélectionner la zone en cours</a:t>
            </a:r>
          </a:p>
          <a:p>
            <a:pPr lvl="1"/>
            <a:r>
              <a:rPr lang="fr-FR" dirty="0" smtClean="0"/>
              <a:t>Ctrl + Entrée = Recopie le texte de la cellule active dans toutes les cellules sélectionnées.</a:t>
            </a:r>
          </a:p>
          <a:p>
            <a:pPr lvl="1"/>
            <a:endParaRPr lang="fr-FR" dirty="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Protection du classeur</a:t>
            </a:r>
          </a:p>
          <a:p>
            <a:pPr lvl="1"/>
            <a:r>
              <a:rPr lang="fr-FR" dirty="0" smtClean="0"/>
              <a:t>Il s’agit de protéger la structure et les fenêtres.</a:t>
            </a:r>
          </a:p>
          <a:p>
            <a:pPr lvl="1"/>
            <a:r>
              <a:rPr lang="fr-FR" dirty="0" smtClean="0"/>
              <a:t>Il sera impossible </a:t>
            </a:r>
          </a:p>
          <a:p>
            <a:pPr lvl="2"/>
            <a:r>
              <a:rPr lang="fr-FR" dirty="0" smtClean="0"/>
              <a:t>D’afficher / masquer une fenêtre</a:t>
            </a:r>
          </a:p>
          <a:p>
            <a:pPr lvl="2"/>
            <a:r>
              <a:rPr lang="fr-FR" dirty="0" smtClean="0"/>
              <a:t>D’insérer une fenêtre</a:t>
            </a:r>
          </a:p>
          <a:p>
            <a:pPr lvl="2"/>
            <a:r>
              <a:rPr lang="fr-FR" dirty="0" smtClean="0"/>
              <a:t>De supprimer une fenêtre</a:t>
            </a:r>
          </a:p>
          <a:p>
            <a:pPr lvl="2"/>
            <a:r>
              <a:rPr lang="fr-FR" dirty="0" smtClean="0"/>
              <a:t>De renommer une fenêtre</a:t>
            </a:r>
          </a:p>
          <a:p>
            <a:pPr lvl="2"/>
            <a:r>
              <a:rPr lang="fr-FR" dirty="0" smtClean="0"/>
              <a:t>De déplacer / copier une fenêtre</a:t>
            </a:r>
          </a:p>
          <a:p>
            <a:pPr lvl="1"/>
            <a:r>
              <a:rPr lang="fr-FR" dirty="0" smtClean="0"/>
              <a:t>L’affichage sera toujours le même à l’affichage d’Excel</a:t>
            </a:r>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Protection du classeur</a:t>
            </a:r>
          </a:p>
          <a:p>
            <a:pPr lvl="1"/>
            <a:r>
              <a:rPr lang="fr-FR" dirty="0" smtClean="0"/>
              <a:t>Onglet Révision puis « Protéger le classeur »</a:t>
            </a:r>
          </a:p>
          <a:p>
            <a:pPr lvl="1"/>
            <a:endParaRPr lang="fr-FR" dirty="0" smtClean="0"/>
          </a:p>
          <a:p>
            <a:pPr lvl="1"/>
            <a:endParaRPr lang="fr-FR" dirty="0" smtClean="0"/>
          </a:p>
        </p:txBody>
      </p:sp>
      <p:pic>
        <p:nvPicPr>
          <p:cNvPr id="1026" name="Picture 2"/>
          <p:cNvPicPr>
            <a:picLocks noChangeAspect="1" noChangeArrowheads="1"/>
          </p:cNvPicPr>
          <p:nvPr/>
        </p:nvPicPr>
        <p:blipFill>
          <a:blip r:embed="rId3" cstate="print"/>
          <a:srcRect/>
          <a:stretch>
            <a:fillRect/>
          </a:stretch>
        </p:blipFill>
        <p:spPr bwMode="auto">
          <a:xfrm>
            <a:off x="755576" y="2492896"/>
            <a:ext cx="7000875" cy="3038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Protection du classeur</a:t>
            </a:r>
          </a:p>
          <a:p>
            <a:pPr lvl="1"/>
            <a:r>
              <a:rPr lang="fr-FR" dirty="0" smtClean="0"/>
              <a:t>Choisir « Fenêtre » et / ou « Structure » :</a:t>
            </a:r>
          </a:p>
          <a:p>
            <a:pPr lvl="1"/>
            <a:r>
              <a:rPr lang="fr-FR" dirty="0" smtClean="0"/>
              <a:t>Pour protéger la structure d'un classeur de telle sorte qu'il soit impossible de déplacer, supprimer, masquer, rendre visible ou renommer des feuilles de calcul ou d'insérer de nouvelles feuilles de calcul, activez la case à cocher </a:t>
            </a:r>
            <a:r>
              <a:rPr lang="fr-FR" b="1" dirty="0" smtClean="0"/>
              <a:t>Structure</a:t>
            </a:r>
            <a:r>
              <a:rPr lang="fr-FR" dirty="0" smtClean="0"/>
              <a:t>. </a:t>
            </a:r>
          </a:p>
          <a:p>
            <a:pPr lvl="1"/>
            <a:r>
              <a:rPr lang="fr-FR" dirty="0" smtClean="0"/>
              <a:t>Pour protéger les fenêtres de telle sorte qu'elles aient la même taille et la même position à chaque ouverture du classeur, activez la case à cocher </a:t>
            </a:r>
            <a:r>
              <a:rPr lang="fr-FR" b="1" dirty="0" smtClean="0"/>
              <a:t>Fenêtres</a:t>
            </a:r>
            <a:r>
              <a:rPr lang="fr-FR" dirty="0" smtClean="0"/>
              <a:t>. </a:t>
            </a:r>
          </a:p>
          <a:p>
            <a:pPr lvl="2"/>
            <a:endParaRPr lang="fr-FR" dirty="0" smtClean="0"/>
          </a:p>
          <a:p>
            <a:pPr lvl="1"/>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Protection du classeur</a:t>
            </a:r>
          </a:p>
          <a:p>
            <a:pPr lvl="1"/>
            <a:r>
              <a:rPr lang="fr-FR" dirty="0" smtClean="0"/>
              <a:t>Saisir un mot de passe pour éviter qu’un utilisateur puisse retirer la protection (option facultative)</a:t>
            </a:r>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r>
              <a:rPr lang="fr-FR" dirty="0" smtClean="0"/>
              <a:t>Confirmer	</a:t>
            </a:r>
          </a:p>
          <a:p>
            <a:pPr lvl="1"/>
            <a:endParaRPr lang="fr-FR" dirty="0" smtClean="0"/>
          </a:p>
          <a:p>
            <a:pPr lvl="1"/>
            <a:endParaRPr lang="fr-FR" dirty="0" smtClean="0"/>
          </a:p>
        </p:txBody>
      </p:sp>
      <p:pic>
        <p:nvPicPr>
          <p:cNvPr id="2050" name="Picture 2"/>
          <p:cNvPicPr>
            <a:picLocks noChangeAspect="1" noChangeArrowheads="1"/>
          </p:cNvPicPr>
          <p:nvPr/>
        </p:nvPicPr>
        <p:blipFill>
          <a:blip r:embed="rId3" cstate="print"/>
          <a:srcRect/>
          <a:stretch>
            <a:fillRect/>
          </a:stretch>
        </p:blipFill>
        <p:spPr bwMode="auto">
          <a:xfrm>
            <a:off x="2555776" y="2708920"/>
            <a:ext cx="2705100" cy="176212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555776" y="4797152"/>
            <a:ext cx="2876550"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Protection des feuilles</a:t>
            </a:r>
          </a:p>
          <a:p>
            <a:pPr lvl="1"/>
            <a:r>
              <a:rPr lang="fr-FR" dirty="0" smtClean="0"/>
              <a:t>Il est possible de protéger le contenu de chacune de vos feuilles Excel</a:t>
            </a:r>
          </a:p>
          <a:p>
            <a:pPr lvl="1"/>
            <a:r>
              <a:rPr lang="fr-FR" dirty="0" smtClean="0"/>
              <a:t>L’utilisateur protège la feuille mais peut laisse certaines options accessibles à l’utilisateur.</a:t>
            </a:r>
          </a:p>
          <a:p>
            <a:pPr lvl="1"/>
            <a:r>
              <a:rPr lang="fr-FR" dirty="0" smtClean="0"/>
              <a:t>Il est conseillé de mettre un mot de passe.</a:t>
            </a: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Protection des feuilles</a:t>
            </a:r>
          </a:p>
          <a:p>
            <a:pPr lvl="1"/>
            <a:r>
              <a:rPr lang="fr-FR" dirty="0" smtClean="0"/>
              <a:t>Onglet « Révision » puis « Protéger la feuille »</a:t>
            </a:r>
          </a:p>
        </p:txBody>
      </p:sp>
      <p:pic>
        <p:nvPicPr>
          <p:cNvPr id="3074" name="Picture 2"/>
          <p:cNvPicPr>
            <a:picLocks noChangeAspect="1" noChangeArrowheads="1"/>
          </p:cNvPicPr>
          <p:nvPr/>
        </p:nvPicPr>
        <p:blipFill>
          <a:blip r:embed="rId3" cstate="print"/>
          <a:srcRect/>
          <a:stretch>
            <a:fillRect/>
          </a:stretch>
        </p:blipFill>
        <p:spPr bwMode="auto">
          <a:xfrm>
            <a:off x="1763688" y="2564904"/>
            <a:ext cx="5238750" cy="3390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Protection des feuilles</a:t>
            </a:r>
          </a:p>
          <a:p>
            <a:pPr lvl="1"/>
            <a:r>
              <a:rPr lang="fr-FR" dirty="0" smtClean="0"/>
              <a:t>Choisir le mot de passe et les fonctions accessibles à l’utilisateur</a:t>
            </a:r>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r>
              <a:rPr lang="fr-FR" dirty="0" smtClean="0"/>
              <a:t>Ces fonctions seront accessibles uniquement si la cellule n’est pas verrouillée</a:t>
            </a:r>
          </a:p>
        </p:txBody>
      </p:sp>
      <p:pic>
        <p:nvPicPr>
          <p:cNvPr id="4098" name="Picture 2"/>
          <p:cNvPicPr>
            <a:picLocks noChangeAspect="1" noChangeArrowheads="1"/>
          </p:cNvPicPr>
          <p:nvPr/>
        </p:nvPicPr>
        <p:blipFill>
          <a:blip r:embed="rId3" cstate="print"/>
          <a:srcRect/>
          <a:stretch>
            <a:fillRect/>
          </a:stretch>
        </p:blipFill>
        <p:spPr bwMode="auto">
          <a:xfrm>
            <a:off x="3131840" y="2420889"/>
            <a:ext cx="2608562" cy="26511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Verrouillage de la cellule</a:t>
            </a:r>
          </a:p>
          <a:p>
            <a:pPr lvl="1"/>
            <a:r>
              <a:rPr lang="fr-FR" dirty="0" smtClean="0"/>
              <a:t>Le verrouillage de la cellule, permet, lorsque l’utilisateur a protégé sa feuille de verrouiller le contenu de la cellule.</a:t>
            </a:r>
          </a:p>
          <a:p>
            <a:pPr lvl="1"/>
            <a:r>
              <a:rPr lang="fr-FR" dirty="0" smtClean="0"/>
              <a:t>Le verrouillage est activé par défaut</a:t>
            </a:r>
          </a:p>
          <a:p>
            <a:pPr lvl="1"/>
            <a:r>
              <a:rPr lang="fr-FR" dirty="0" smtClean="0"/>
              <a:t>L’opération se réalise de la manière suivante :</a:t>
            </a:r>
          </a:p>
          <a:p>
            <a:pPr lvl="2"/>
            <a:r>
              <a:rPr lang="fr-FR" dirty="0" smtClean="0"/>
              <a:t>Sélection d’une cellule</a:t>
            </a:r>
          </a:p>
          <a:p>
            <a:pPr lvl="2"/>
            <a:r>
              <a:rPr lang="fr-FR" dirty="0" smtClean="0"/>
              <a:t>Clic droit</a:t>
            </a:r>
          </a:p>
          <a:p>
            <a:pPr lvl="2"/>
            <a:r>
              <a:rPr lang="fr-FR" dirty="0" smtClean="0"/>
              <a:t>Format</a:t>
            </a:r>
          </a:p>
          <a:p>
            <a:pPr lvl="2"/>
            <a:r>
              <a:rPr lang="fr-FR" dirty="0" smtClean="0"/>
              <a:t>Onglet Protection</a:t>
            </a:r>
          </a:p>
          <a:p>
            <a:pPr lvl="2"/>
            <a:r>
              <a:rPr lang="fr-FR" dirty="0" smtClean="0"/>
              <a:t>Case « Verrouiller »</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Verrouillage de la cellule</a:t>
            </a:r>
          </a:p>
          <a:p>
            <a:pPr lvl="1"/>
            <a:r>
              <a:rPr lang="fr-FR" dirty="0" smtClean="0"/>
              <a:t>Dans une nouvelle feuille, saisir en A1 le texte « A » et en A2 le texte « B »</a:t>
            </a:r>
          </a:p>
          <a:p>
            <a:pPr lvl="1"/>
            <a:r>
              <a:rPr lang="fr-FR" dirty="0" smtClean="0"/>
              <a:t>Déverrouillez la cellule A2 (car verrouillée par défaut)</a:t>
            </a:r>
          </a:p>
          <a:p>
            <a:pPr lvl="1"/>
            <a:r>
              <a:rPr lang="fr-FR" dirty="0" smtClean="0"/>
              <a:t>Protégez la feuille en laissant l’utilisateur accéder à la « Sélection des cellules verrouillées et déverrouillées »</a:t>
            </a:r>
          </a:p>
          <a:p>
            <a:pPr lvl="1"/>
            <a:r>
              <a:rPr lang="fr-FR" dirty="0" smtClean="0"/>
              <a:t>Tentez de modifier les cellules.</a:t>
            </a:r>
          </a:p>
          <a:p>
            <a:pPr lvl="2"/>
            <a:r>
              <a:rPr lang="fr-FR" dirty="0" smtClean="0"/>
              <a:t>Constatez que A2 est modifiable alors qu’A1  ne l’est pas</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Verrouillage l’accès à VBA</a:t>
            </a:r>
          </a:p>
          <a:p>
            <a:pPr lvl="1"/>
            <a:r>
              <a:rPr lang="fr-FR" dirty="0" smtClean="0"/>
              <a:t>Le verrouillage de l’accès à VBA se fait par Classeur (feuille Excel).</a:t>
            </a:r>
          </a:p>
          <a:p>
            <a:pPr lvl="1"/>
            <a:r>
              <a:rPr lang="fr-FR" dirty="0" smtClean="0"/>
              <a:t>Il n’est pas possible de verrouiller seulement une macro ou une partie du code.</a:t>
            </a:r>
          </a:p>
          <a:p>
            <a:pPr lvl="1"/>
            <a:r>
              <a:rPr lang="fr-FR" dirty="0" smtClean="0"/>
              <a:t>Par conséquent cela se gère au niveau des propriétés du classeur</a:t>
            </a:r>
          </a:p>
          <a:p>
            <a:pPr lvl="1"/>
            <a:r>
              <a:rPr lang="fr-FR" dirty="0" smtClean="0"/>
              <a:t>Cela s’applique à la prochaine ouverture.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Objectif</a:t>
            </a:r>
            <a:endParaRPr lang="fr-FR" dirty="0"/>
          </a:p>
        </p:txBody>
      </p:sp>
      <p:sp>
        <p:nvSpPr>
          <p:cNvPr id="3" name="Espace réservé du contenu 2"/>
          <p:cNvSpPr>
            <a:spLocks noGrp="1"/>
          </p:cNvSpPr>
          <p:nvPr>
            <p:ph sz="quarter" idx="1"/>
          </p:nvPr>
        </p:nvSpPr>
        <p:spPr/>
        <p:txBody>
          <a:bodyPr/>
          <a:lstStyle/>
          <a:p>
            <a:r>
              <a:rPr lang="fr-FR" dirty="0" smtClean="0"/>
              <a:t>Faire le tour de toutes les fonctionnalités les plus importantes d’Excel</a:t>
            </a:r>
          </a:p>
          <a:p>
            <a:r>
              <a:rPr lang="fr-FR" dirty="0" smtClean="0"/>
              <a:t>Apporter une logique et une rigueur dans la pratique d’Excel 2007</a:t>
            </a:r>
          </a:p>
          <a:p>
            <a:r>
              <a:rPr lang="fr-FR" dirty="0" smtClean="0"/>
              <a:t>Appliquer vos connaissances Excel dans vos différents métiers</a:t>
            </a:r>
          </a:p>
          <a:p>
            <a:r>
              <a:rPr lang="fr-FR" dirty="0" smtClean="0"/>
              <a:t>Aller plus loin dans la pratique…</a:t>
            </a:r>
            <a:endParaRPr lang="fr-F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Calcul matriciel</a:t>
            </a:r>
            <a:endParaRPr lang="fr-FR" dirty="0"/>
          </a:p>
        </p:txBody>
      </p:sp>
      <p:sp>
        <p:nvSpPr>
          <p:cNvPr id="4" name="Espace réservé du contenu 3"/>
          <p:cNvSpPr>
            <a:spLocks noGrp="1"/>
          </p:cNvSpPr>
          <p:nvPr>
            <p:ph sz="quarter" idx="1"/>
          </p:nvPr>
        </p:nvSpPr>
        <p:spPr/>
        <p:txBody>
          <a:bodyPr/>
          <a:lstStyle/>
          <a:p>
            <a:r>
              <a:rPr lang="fr-FR" dirty="0" smtClean="0"/>
              <a:t>Définition</a:t>
            </a:r>
          </a:p>
          <a:p>
            <a:pPr lvl="1"/>
            <a:r>
              <a:rPr lang="fr-FR" dirty="0" smtClean="0"/>
              <a:t>Permet de créer et manipuler des matrices dans Excel</a:t>
            </a:r>
          </a:p>
          <a:p>
            <a:pPr lvl="1"/>
            <a:r>
              <a:rPr lang="fr-FR" dirty="0" smtClean="0"/>
              <a:t>Entité indissociable</a:t>
            </a:r>
          </a:p>
          <a:p>
            <a:pPr lvl="1"/>
            <a:r>
              <a:rPr lang="fr-FR" dirty="0" smtClean="0"/>
              <a:t>Valeur numérique uniquement</a:t>
            </a:r>
          </a:p>
          <a:p>
            <a:pPr lvl="1"/>
            <a:r>
              <a:rPr lang="fr-FR" dirty="0" smtClean="0"/>
              <a:t>Encadrée de « { » et « } » (apparaissent automatiquement)</a:t>
            </a:r>
          </a:p>
          <a:p>
            <a:pPr lvl="1"/>
            <a:r>
              <a:rPr lang="fr-FR" dirty="0" smtClean="0"/>
              <a:t>Matrice verticale = séparateur « ; »</a:t>
            </a:r>
          </a:p>
          <a:p>
            <a:pPr lvl="1"/>
            <a:r>
              <a:rPr lang="fr-FR" dirty="0" smtClean="0"/>
              <a:t>Matrice horizontale = séparateur « / »</a:t>
            </a:r>
          </a:p>
          <a:p>
            <a:pPr lvl="1"/>
            <a:r>
              <a:rPr lang="fr-FR" dirty="0" smtClean="0"/>
              <a:t>Sélectionner la matrice en entier, taper ses valeurs ou la formule, puis valider avec « CTRL + MAJ + ENTREE » au lieu d’entrée.</a:t>
            </a:r>
          </a:p>
          <a:p>
            <a:pPr lvl="1"/>
            <a:endParaRPr lang="fr-FR" dirty="0" smtClean="0"/>
          </a:p>
          <a:p>
            <a:pPr lvl="1"/>
            <a:endParaRPr lang="fr-FR" dirty="0"/>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Verrouillage l’accès à VBA</a:t>
            </a:r>
          </a:p>
          <a:p>
            <a:pPr lvl="1"/>
            <a:r>
              <a:rPr lang="fr-FR" dirty="0" smtClean="0"/>
              <a:t>Dans le VBE, cliquez droit sur le classeur puis accédez aux propriétés</a:t>
            </a:r>
          </a:p>
        </p:txBody>
      </p:sp>
      <p:pic>
        <p:nvPicPr>
          <p:cNvPr id="5122" name="Picture 2"/>
          <p:cNvPicPr>
            <a:picLocks noChangeAspect="1" noChangeArrowheads="1"/>
          </p:cNvPicPr>
          <p:nvPr/>
        </p:nvPicPr>
        <p:blipFill>
          <a:blip r:embed="rId3" cstate="print"/>
          <a:srcRect/>
          <a:stretch>
            <a:fillRect/>
          </a:stretch>
        </p:blipFill>
        <p:spPr bwMode="auto">
          <a:xfrm>
            <a:off x="2627784" y="2780928"/>
            <a:ext cx="3178639" cy="2592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protection sur Excel</a:t>
            </a:r>
            <a:endParaRPr lang="fr-FR" dirty="0"/>
          </a:p>
        </p:txBody>
      </p:sp>
      <p:sp>
        <p:nvSpPr>
          <p:cNvPr id="3" name="Espace réservé du contenu 2"/>
          <p:cNvSpPr>
            <a:spLocks noGrp="1"/>
          </p:cNvSpPr>
          <p:nvPr>
            <p:ph sz="quarter" idx="1"/>
          </p:nvPr>
        </p:nvSpPr>
        <p:spPr/>
        <p:txBody>
          <a:bodyPr>
            <a:normAutofit/>
          </a:bodyPr>
          <a:lstStyle/>
          <a:p>
            <a:r>
              <a:rPr lang="fr-FR" dirty="0" smtClean="0"/>
              <a:t>Verrouillage l’accès à VBA</a:t>
            </a:r>
          </a:p>
          <a:p>
            <a:pPr lvl="1"/>
            <a:r>
              <a:rPr lang="fr-FR" dirty="0" smtClean="0"/>
              <a:t>Sur la fenêtre de propriétés, rendez vous sur l’onglet protection.</a:t>
            </a:r>
          </a:p>
          <a:p>
            <a:pPr lvl="1"/>
            <a:r>
              <a:rPr lang="fr-FR" dirty="0" smtClean="0"/>
              <a:t>Activez la protection puis saisissez et confirmez le mot de passe</a:t>
            </a:r>
          </a:p>
        </p:txBody>
      </p:sp>
      <p:pic>
        <p:nvPicPr>
          <p:cNvPr id="6146" name="Picture 2"/>
          <p:cNvPicPr>
            <a:picLocks noChangeAspect="1" noChangeArrowheads="1"/>
          </p:cNvPicPr>
          <p:nvPr/>
        </p:nvPicPr>
        <p:blipFill>
          <a:blip r:embed="rId3" cstate="print"/>
          <a:srcRect/>
          <a:stretch>
            <a:fillRect/>
          </a:stretch>
        </p:blipFill>
        <p:spPr bwMode="auto">
          <a:xfrm>
            <a:off x="2771800" y="3068960"/>
            <a:ext cx="3971925" cy="3609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Préparation au partiel</a:t>
            </a:r>
            <a:endParaRPr lang="fr-FR" dirty="0"/>
          </a:p>
        </p:txBody>
      </p:sp>
      <p:sp>
        <p:nvSpPr>
          <p:cNvPr id="3" name="Espace réservé du contenu 2"/>
          <p:cNvSpPr>
            <a:spLocks noGrp="1"/>
          </p:cNvSpPr>
          <p:nvPr>
            <p:ph sz="quarter" idx="1"/>
          </p:nvPr>
        </p:nvSpPr>
        <p:spPr/>
        <p:txBody>
          <a:bodyPr>
            <a:normAutofit/>
          </a:bodyPr>
          <a:lstStyle/>
          <a:p>
            <a:r>
              <a:rPr lang="fr-FR" dirty="0" smtClean="0"/>
              <a:t>Repérer les erreurs</a:t>
            </a:r>
          </a:p>
        </p:txBody>
      </p:sp>
      <p:pic>
        <p:nvPicPr>
          <p:cNvPr id="7171" name="Picture 3"/>
          <p:cNvPicPr>
            <a:picLocks noChangeAspect="1" noChangeArrowheads="1"/>
          </p:cNvPicPr>
          <p:nvPr/>
        </p:nvPicPr>
        <p:blipFill>
          <a:blip r:embed="rId3" cstate="print"/>
          <a:srcRect/>
          <a:stretch>
            <a:fillRect/>
          </a:stretch>
        </p:blipFill>
        <p:spPr bwMode="auto">
          <a:xfrm>
            <a:off x="1259632" y="2132856"/>
            <a:ext cx="6502876"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Préparation au partiel</a:t>
            </a:r>
            <a:endParaRPr lang="fr-FR" dirty="0"/>
          </a:p>
        </p:txBody>
      </p:sp>
      <p:sp>
        <p:nvSpPr>
          <p:cNvPr id="3" name="Espace réservé du contenu 2"/>
          <p:cNvSpPr>
            <a:spLocks noGrp="1"/>
          </p:cNvSpPr>
          <p:nvPr>
            <p:ph sz="quarter" idx="1"/>
          </p:nvPr>
        </p:nvSpPr>
        <p:spPr/>
        <p:txBody>
          <a:bodyPr>
            <a:normAutofit/>
          </a:bodyPr>
          <a:lstStyle/>
          <a:p>
            <a:r>
              <a:rPr lang="fr-FR" dirty="0" smtClean="0"/>
              <a:t>Repérer les erreurs</a:t>
            </a:r>
          </a:p>
        </p:txBody>
      </p:sp>
      <p:pic>
        <p:nvPicPr>
          <p:cNvPr id="9219" name="Picture 3"/>
          <p:cNvPicPr>
            <a:picLocks noChangeAspect="1" noChangeArrowheads="1"/>
          </p:cNvPicPr>
          <p:nvPr/>
        </p:nvPicPr>
        <p:blipFill>
          <a:blip r:embed="rId3" cstate="print"/>
          <a:srcRect/>
          <a:stretch>
            <a:fillRect/>
          </a:stretch>
        </p:blipFill>
        <p:spPr bwMode="auto">
          <a:xfrm>
            <a:off x="2123728" y="2204864"/>
            <a:ext cx="4791075" cy="337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Préparation au partiel</a:t>
            </a:r>
            <a:endParaRPr lang="fr-FR" dirty="0"/>
          </a:p>
        </p:txBody>
      </p:sp>
      <p:sp>
        <p:nvSpPr>
          <p:cNvPr id="3" name="Espace réservé du contenu 2"/>
          <p:cNvSpPr>
            <a:spLocks noGrp="1"/>
          </p:cNvSpPr>
          <p:nvPr>
            <p:ph sz="quarter" idx="1"/>
          </p:nvPr>
        </p:nvSpPr>
        <p:spPr/>
        <p:txBody>
          <a:bodyPr>
            <a:normAutofit/>
          </a:bodyPr>
          <a:lstStyle/>
          <a:p>
            <a:r>
              <a:rPr lang="fr-FR" dirty="0" smtClean="0"/>
              <a:t>Repérer les erreurs</a:t>
            </a:r>
          </a:p>
        </p:txBody>
      </p:sp>
      <p:pic>
        <p:nvPicPr>
          <p:cNvPr id="12290" name="Picture 2"/>
          <p:cNvPicPr>
            <a:picLocks noChangeAspect="1" noChangeArrowheads="1"/>
          </p:cNvPicPr>
          <p:nvPr/>
        </p:nvPicPr>
        <p:blipFill>
          <a:blip r:embed="rId3" cstate="print"/>
          <a:srcRect/>
          <a:stretch>
            <a:fillRect/>
          </a:stretch>
        </p:blipFill>
        <p:spPr bwMode="auto">
          <a:xfrm>
            <a:off x="1763688" y="2348880"/>
            <a:ext cx="5610225" cy="2200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Préparation au partiel</a:t>
            </a:r>
            <a:endParaRPr lang="fr-FR" dirty="0"/>
          </a:p>
        </p:txBody>
      </p:sp>
      <p:sp>
        <p:nvSpPr>
          <p:cNvPr id="3" name="Espace réservé du contenu 2"/>
          <p:cNvSpPr>
            <a:spLocks noGrp="1"/>
          </p:cNvSpPr>
          <p:nvPr>
            <p:ph sz="quarter" idx="1"/>
          </p:nvPr>
        </p:nvSpPr>
        <p:spPr/>
        <p:txBody>
          <a:bodyPr>
            <a:normAutofit/>
          </a:bodyPr>
          <a:lstStyle/>
          <a:p>
            <a:r>
              <a:rPr lang="fr-FR" dirty="0" smtClean="0"/>
              <a:t>Propriété Index</a:t>
            </a:r>
          </a:p>
          <a:p>
            <a:pPr lvl="1"/>
            <a:r>
              <a:rPr lang="fr-FR" dirty="0" smtClean="0"/>
              <a:t>Exercice</a:t>
            </a:r>
          </a:p>
          <a:p>
            <a:pPr lvl="2"/>
            <a:r>
              <a:rPr lang="fr-FR" dirty="0" smtClean="0"/>
              <a:t>Créer un formulaire pour calculer automatiquement votre moyenne potentielle en saisissant vos notes</a:t>
            </a:r>
          </a:p>
          <a:p>
            <a:pPr lvl="2"/>
            <a:r>
              <a:rPr lang="fr-FR" dirty="0" smtClean="0"/>
              <a:t>Pas de bouton!</a:t>
            </a:r>
          </a:p>
          <a:p>
            <a:pPr lvl="2"/>
            <a:r>
              <a:rPr lang="fr-FR" dirty="0" smtClean="0"/>
              <a:t>Tous les contrôles doivent être réalisés</a:t>
            </a:r>
          </a:p>
          <a:p>
            <a:pPr lvl="2"/>
            <a:r>
              <a:rPr lang="fr-FR" dirty="0" smtClean="0"/>
              <a:t>Au moins 3 matières</a:t>
            </a:r>
          </a:p>
          <a:p>
            <a:pPr lvl="2"/>
            <a:endParaRPr lang="fr-FR" dirty="0" smtClean="0"/>
          </a:p>
          <a:p>
            <a:pPr lvl="2"/>
            <a:endParaRPr lang="fr-FR" dirty="0" smtClean="0"/>
          </a:p>
          <a:p>
            <a:pPr lvl="2"/>
            <a:endParaRPr lang="fr-FR" dirty="0" smtClean="0"/>
          </a:p>
        </p:txBody>
      </p:sp>
      <p:pic>
        <p:nvPicPr>
          <p:cNvPr id="13315" name="Picture 3"/>
          <p:cNvPicPr>
            <a:picLocks noChangeAspect="1" noChangeArrowheads="1"/>
          </p:cNvPicPr>
          <p:nvPr/>
        </p:nvPicPr>
        <p:blipFill>
          <a:blip r:embed="rId3" cstate="print"/>
          <a:srcRect/>
          <a:stretch>
            <a:fillRect/>
          </a:stretch>
        </p:blipFill>
        <p:spPr bwMode="auto">
          <a:xfrm>
            <a:off x="3786182" y="3929066"/>
            <a:ext cx="30480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Calcul matriciel</a:t>
            </a:r>
            <a:endParaRPr lang="fr-FR" dirty="0"/>
          </a:p>
        </p:txBody>
      </p:sp>
      <p:sp>
        <p:nvSpPr>
          <p:cNvPr id="4" name="Espace réservé du contenu 3"/>
          <p:cNvSpPr>
            <a:spLocks noGrp="1"/>
          </p:cNvSpPr>
          <p:nvPr>
            <p:ph sz="quarter" idx="1"/>
          </p:nvPr>
        </p:nvSpPr>
        <p:spPr/>
        <p:txBody>
          <a:bodyPr/>
          <a:lstStyle/>
          <a:p>
            <a:r>
              <a:rPr lang="fr-FR" dirty="0" smtClean="0"/>
              <a:t>Sélection de C5:C8</a:t>
            </a:r>
          </a:p>
          <a:p>
            <a:r>
              <a:rPr lang="fr-FR" dirty="0" smtClean="0"/>
              <a:t>Barre de formule ={1;2;3;4} + Ctrl +Maj + Entrée</a:t>
            </a:r>
          </a:p>
          <a:p>
            <a:r>
              <a:rPr lang="fr-FR" dirty="0" smtClean="0"/>
              <a:t>Les « {} » extérieurs apparaissent tout seul</a:t>
            </a:r>
            <a:endParaRPr lang="fr-FR" dirty="0"/>
          </a:p>
        </p:txBody>
      </p:sp>
      <p:pic>
        <p:nvPicPr>
          <p:cNvPr id="20483" name="Picture 3"/>
          <p:cNvPicPr>
            <a:picLocks noChangeAspect="1" noChangeArrowheads="1"/>
          </p:cNvPicPr>
          <p:nvPr/>
        </p:nvPicPr>
        <p:blipFill>
          <a:blip r:embed="rId3" cstate="print"/>
          <a:srcRect/>
          <a:stretch>
            <a:fillRect/>
          </a:stretch>
        </p:blipFill>
        <p:spPr bwMode="auto">
          <a:xfrm>
            <a:off x="1619672" y="3068960"/>
            <a:ext cx="5904656" cy="335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Calcul matriciel</a:t>
            </a:r>
            <a:endParaRPr lang="fr-FR" dirty="0"/>
          </a:p>
        </p:txBody>
      </p:sp>
      <p:sp>
        <p:nvSpPr>
          <p:cNvPr id="4" name="Espace réservé du contenu 3"/>
          <p:cNvSpPr>
            <a:spLocks noGrp="1"/>
          </p:cNvSpPr>
          <p:nvPr>
            <p:ph sz="quarter" idx="1"/>
          </p:nvPr>
        </p:nvSpPr>
        <p:spPr/>
        <p:txBody>
          <a:bodyPr/>
          <a:lstStyle/>
          <a:p>
            <a:r>
              <a:rPr lang="fr-FR" dirty="0" smtClean="0"/>
              <a:t>Convertir chaque ligne en euros</a:t>
            </a:r>
          </a:p>
          <a:p>
            <a:r>
              <a:rPr lang="fr-FR" dirty="0" smtClean="0"/>
              <a:t>=Plage1/6,55957</a:t>
            </a:r>
            <a:endParaRPr lang="fr-FR" dirty="0"/>
          </a:p>
        </p:txBody>
      </p:sp>
      <p:pic>
        <p:nvPicPr>
          <p:cNvPr id="21506" name="Picture 2"/>
          <p:cNvPicPr>
            <a:picLocks noChangeAspect="1" noChangeArrowheads="1"/>
          </p:cNvPicPr>
          <p:nvPr/>
        </p:nvPicPr>
        <p:blipFill>
          <a:blip r:embed="rId3" cstate="print"/>
          <a:srcRect/>
          <a:stretch>
            <a:fillRect/>
          </a:stretch>
        </p:blipFill>
        <p:spPr bwMode="auto">
          <a:xfrm>
            <a:off x="1979712" y="3284984"/>
            <a:ext cx="5256584" cy="29700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Calcul matriciel</a:t>
            </a:r>
            <a:endParaRPr lang="fr-FR" dirty="0"/>
          </a:p>
        </p:txBody>
      </p:sp>
      <p:sp>
        <p:nvSpPr>
          <p:cNvPr id="4" name="Espace réservé du contenu 3"/>
          <p:cNvSpPr>
            <a:spLocks noGrp="1"/>
          </p:cNvSpPr>
          <p:nvPr>
            <p:ph sz="quarter" idx="1"/>
          </p:nvPr>
        </p:nvSpPr>
        <p:spPr/>
        <p:txBody>
          <a:bodyPr/>
          <a:lstStyle/>
          <a:p>
            <a:r>
              <a:rPr lang="fr-FR" dirty="0" smtClean="0"/>
              <a:t>Multiplication de matrices</a:t>
            </a:r>
          </a:p>
        </p:txBody>
      </p:sp>
      <p:pic>
        <p:nvPicPr>
          <p:cNvPr id="22530" name="Picture 2"/>
          <p:cNvPicPr>
            <a:picLocks noChangeAspect="1" noChangeArrowheads="1"/>
          </p:cNvPicPr>
          <p:nvPr/>
        </p:nvPicPr>
        <p:blipFill>
          <a:blip r:embed="rId3" cstate="print"/>
          <a:srcRect/>
          <a:stretch>
            <a:fillRect/>
          </a:stretch>
        </p:blipFill>
        <p:spPr bwMode="auto">
          <a:xfrm>
            <a:off x="1043608" y="2060848"/>
            <a:ext cx="6727993" cy="40324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Calcul matriciel</a:t>
            </a:r>
            <a:endParaRPr lang="fr-FR" dirty="0"/>
          </a:p>
        </p:txBody>
      </p:sp>
      <p:sp>
        <p:nvSpPr>
          <p:cNvPr id="3" name="Espace réservé du contenu 2"/>
          <p:cNvSpPr>
            <a:spLocks noGrp="1"/>
          </p:cNvSpPr>
          <p:nvPr>
            <p:ph sz="quarter" idx="1"/>
          </p:nvPr>
        </p:nvSpPr>
        <p:spPr/>
        <p:txBody>
          <a:bodyPr/>
          <a:lstStyle/>
          <a:p>
            <a:r>
              <a:rPr lang="fr-FR" dirty="0" smtClean="0"/>
              <a:t>Exemple sur une formule « RECHERCHEV »</a:t>
            </a:r>
          </a:p>
          <a:p>
            <a:endParaRPr lang="fr-FR" dirty="0"/>
          </a:p>
        </p:txBody>
      </p:sp>
      <p:pic>
        <p:nvPicPr>
          <p:cNvPr id="1028" name="Picture 4"/>
          <p:cNvPicPr>
            <a:picLocks noChangeAspect="1" noChangeArrowheads="1"/>
          </p:cNvPicPr>
          <p:nvPr/>
        </p:nvPicPr>
        <p:blipFill>
          <a:blip r:embed="rId2" cstate="print"/>
          <a:srcRect/>
          <a:stretch>
            <a:fillRect/>
          </a:stretch>
        </p:blipFill>
        <p:spPr bwMode="auto">
          <a:xfrm>
            <a:off x="1571604" y="2000240"/>
            <a:ext cx="5143536" cy="4059115"/>
          </a:xfrm>
          <a:prstGeom prst="rect">
            <a:avLst/>
          </a:prstGeom>
          <a:noFill/>
          <a:ln w="9525">
            <a:noFill/>
            <a:miter lim="800000"/>
            <a:headEnd/>
            <a:tailEnd/>
          </a:ln>
          <a:effectLst/>
        </p:spPr>
      </p:pic>
      <p:sp>
        <p:nvSpPr>
          <p:cNvPr id="7" name="Bulle ronde 6"/>
          <p:cNvSpPr/>
          <p:nvPr/>
        </p:nvSpPr>
        <p:spPr>
          <a:xfrm>
            <a:off x="6286512" y="4000504"/>
            <a:ext cx="2699792" cy="1512168"/>
          </a:xfrm>
          <a:prstGeom prst="wedgeEllipseCallout">
            <a:avLst>
              <a:gd name="adj1" fmla="val -74843"/>
              <a:gd name="adj2" fmla="val -19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Puis CTRL + MAJ + ENTREE</a:t>
            </a:r>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Calcul matriciel</a:t>
            </a:r>
            <a:endParaRPr lang="fr-FR" dirty="0"/>
          </a:p>
        </p:txBody>
      </p:sp>
      <p:sp>
        <p:nvSpPr>
          <p:cNvPr id="3" name="Espace réservé du contenu 2"/>
          <p:cNvSpPr>
            <a:spLocks noGrp="1"/>
          </p:cNvSpPr>
          <p:nvPr>
            <p:ph sz="quarter" idx="1"/>
          </p:nvPr>
        </p:nvSpPr>
        <p:spPr/>
        <p:txBody>
          <a:bodyPr/>
          <a:lstStyle/>
          <a:p>
            <a:r>
              <a:rPr lang="fr-FR" dirty="0" smtClean="0"/>
              <a:t>Exemple sur une multiplication</a:t>
            </a:r>
          </a:p>
          <a:p>
            <a:endParaRPr lang="fr-FR" dirty="0"/>
          </a:p>
        </p:txBody>
      </p:sp>
      <p:pic>
        <p:nvPicPr>
          <p:cNvPr id="2050" name="Picture 2"/>
          <p:cNvPicPr>
            <a:picLocks noChangeAspect="1" noChangeArrowheads="1"/>
          </p:cNvPicPr>
          <p:nvPr/>
        </p:nvPicPr>
        <p:blipFill>
          <a:blip r:embed="rId2" cstate="print"/>
          <a:srcRect/>
          <a:stretch>
            <a:fillRect/>
          </a:stretch>
        </p:blipFill>
        <p:spPr bwMode="auto">
          <a:xfrm>
            <a:off x="1857356" y="2143116"/>
            <a:ext cx="3571900" cy="4141505"/>
          </a:xfrm>
          <a:prstGeom prst="rect">
            <a:avLst/>
          </a:prstGeom>
          <a:noFill/>
          <a:ln w="9525">
            <a:noFill/>
            <a:miter lim="800000"/>
            <a:headEnd/>
            <a:tailEnd/>
          </a:ln>
          <a:effectLst/>
        </p:spPr>
      </p:pic>
      <p:sp>
        <p:nvSpPr>
          <p:cNvPr id="6" name="Bulle ronde 5"/>
          <p:cNvSpPr/>
          <p:nvPr/>
        </p:nvSpPr>
        <p:spPr>
          <a:xfrm>
            <a:off x="5857884" y="3786190"/>
            <a:ext cx="2699792" cy="1512168"/>
          </a:xfrm>
          <a:prstGeom prst="wedgeEllipseCallout">
            <a:avLst>
              <a:gd name="adj1" fmla="val -74843"/>
              <a:gd name="adj2" fmla="val -19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Puis CTRL + MAJ + ENTREE</a:t>
            </a:r>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a:t>
            </a:r>
            <a:endParaRPr lang="fr-FR" dirty="0"/>
          </a:p>
        </p:txBody>
      </p:sp>
      <p:sp>
        <p:nvSpPr>
          <p:cNvPr id="3" name="Espace réservé du contenu 2"/>
          <p:cNvSpPr>
            <a:spLocks noGrp="1"/>
          </p:cNvSpPr>
          <p:nvPr>
            <p:ph sz="quarter" idx="1"/>
          </p:nvPr>
        </p:nvSpPr>
        <p:spPr/>
        <p:txBody>
          <a:bodyPr>
            <a:normAutofit/>
          </a:bodyPr>
          <a:lstStyle/>
          <a:p>
            <a:r>
              <a:rPr lang="fr-FR" dirty="0" smtClean="0"/>
              <a:t>Exercice 1</a:t>
            </a:r>
          </a:p>
          <a:p>
            <a:endParaRPr lang="fr-FR" dirty="0" smtClean="0"/>
          </a:p>
          <a:p>
            <a:endParaRPr lang="fr-FR" dirty="0" smtClean="0"/>
          </a:p>
          <a:p>
            <a:endParaRPr lang="fr-FR" dirty="0" smtClean="0"/>
          </a:p>
          <a:p>
            <a:r>
              <a:rPr lang="fr-FR" dirty="0" smtClean="0"/>
              <a:t>Exercice 2</a:t>
            </a:r>
          </a:p>
        </p:txBody>
      </p:sp>
      <p:graphicFrame>
        <p:nvGraphicFramePr>
          <p:cNvPr id="4" name="Objet 3"/>
          <p:cNvGraphicFramePr>
            <a:graphicFrameLocks noChangeAspect="1"/>
          </p:cNvGraphicFramePr>
          <p:nvPr/>
        </p:nvGraphicFramePr>
        <p:xfrm>
          <a:off x="3571868" y="2071678"/>
          <a:ext cx="1357322" cy="1145240"/>
        </p:xfrm>
        <a:graphic>
          <a:graphicData uri="http://schemas.openxmlformats.org/presentationml/2006/ole">
            <mc:AlternateContent xmlns:mc="http://schemas.openxmlformats.org/markup-compatibility/2006">
              <mc:Choice xmlns:v="urn:schemas-microsoft-com:vml" Requires="v">
                <p:oleObj spid="_x0000_s183363" name="Worksheet" showAsIcon="1" r:id="rId4" imgW="914400" imgH="771525" progId="Excel.Sheet.8">
                  <p:embed/>
                </p:oleObj>
              </mc:Choice>
              <mc:Fallback>
                <p:oleObj name="Worksheet" showAsIcon="1" r:id="rId4" imgW="914400" imgH="771525" progId="Excel.Sheet.8">
                  <p:embed/>
                  <p:pic>
                    <p:nvPicPr>
                      <p:cNvPr id="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68" y="2071678"/>
                        <a:ext cx="1357322" cy="1145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t 4"/>
          <p:cNvGraphicFramePr>
            <a:graphicFrameLocks noChangeAspect="1"/>
          </p:cNvGraphicFramePr>
          <p:nvPr>
            <p:extLst>
              <p:ext uri="{D42A27DB-BD31-4B8C-83A1-F6EECF244321}">
                <p14:modId xmlns:p14="http://schemas.microsoft.com/office/powerpoint/2010/main" val="4264922226"/>
              </p:ext>
            </p:extLst>
          </p:nvPr>
        </p:nvGraphicFramePr>
        <p:xfrm>
          <a:off x="3714744" y="4214818"/>
          <a:ext cx="1270008" cy="1071570"/>
        </p:xfrm>
        <a:graphic>
          <a:graphicData uri="http://schemas.openxmlformats.org/presentationml/2006/ole">
            <mc:AlternateContent xmlns:mc="http://schemas.openxmlformats.org/markup-compatibility/2006">
              <mc:Choice xmlns:v="urn:schemas-microsoft-com:vml" Requires="v">
                <p:oleObj spid="_x0000_s183364" name="Worksheet" showAsIcon="1" r:id="rId6" imgW="914400" imgH="771525" progId="Excel.Sheet.8">
                  <p:embed/>
                </p:oleObj>
              </mc:Choice>
              <mc:Fallback>
                <p:oleObj name="Worksheet" showAsIcon="1" r:id="rId6" imgW="914400" imgH="771525" progId="Excel.Sheet.8">
                  <p:embed/>
                  <p:pic>
                    <p:nvPicPr>
                      <p:cNvPr id="0"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4744" y="4214818"/>
                        <a:ext cx="1270008" cy="1071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Fonction SI</a:t>
            </a:r>
          </a:p>
          <a:p>
            <a:pPr lvl="1"/>
            <a:r>
              <a:rPr lang="fr-FR" dirty="0" smtClean="0"/>
              <a:t>Permet de tester une condition</a:t>
            </a:r>
          </a:p>
          <a:p>
            <a:pPr lvl="2"/>
            <a:r>
              <a:rPr lang="fr-FR" dirty="0" smtClean="0"/>
              <a:t>D’attribuer un résultat si vrai</a:t>
            </a:r>
          </a:p>
          <a:p>
            <a:pPr lvl="2"/>
            <a:r>
              <a:rPr lang="fr-FR" dirty="0" smtClean="0"/>
              <a:t>D’attribuer un résultat si faux</a:t>
            </a:r>
          </a:p>
          <a:p>
            <a:r>
              <a:rPr lang="fr-FR" dirty="0" smtClean="0"/>
              <a:t>Tester une condition</a:t>
            </a:r>
          </a:p>
          <a:p>
            <a:pPr lvl="1"/>
            <a:r>
              <a:rPr lang="fr-FR" dirty="0" smtClean="0"/>
              <a:t>Condition</a:t>
            </a:r>
          </a:p>
          <a:p>
            <a:pPr lvl="2"/>
            <a:r>
              <a:rPr lang="fr-FR" dirty="0" smtClean="0"/>
              <a:t>A &gt; B : renvoie « VRAI » ou « FAUX »</a:t>
            </a:r>
          </a:p>
          <a:p>
            <a:pPr lvl="2"/>
            <a:r>
              <a:rPr lang="fr-FR" dirty="0" smtClean="0"/>
              <a:t>=A&gt;B</a:t>
            </a:r>
          </a:p>
          <a:p>
            <a:r>
              <a:rPr lang="fr-FR" dirty="0" smtClean="0"/>
              <a:t>Structure SI</a:t>
            </a:r>
          </a:p>
          <a:p>
            <a:pPr lvl="1"/>
            <a:r>
              <a:rPr lang="fr-FR" dirty="0" smtClean="0"/>
              <a:t>=SI(CONDITION ; Valeur si vrai ; valeur si faux)</a:t>
            </a:r>
          </a:p>
          <a:p>
            <a:pPr lvl="1"/>
            <a:r>
              <a:rPr lang="fr-FR" dirty="0" smtClean="0"/>
              <a:t>Possibilité d’imbriquer plusieurs « SI »</a:t>
            </a:r>
          </a:p>
          <a:p>
            <a:pPr lvl="1"/>
            <a:r>
              <a:rPr lang="fr-FR" dirty="0" smtClean="0"/>
              <a:t>=</a:t>
            </a:r>
            <a:r>
              <a:rPr lang="fr-FR" b="1" dirty="0" smtClean="0">
                <a:solidFill>
                  <a:srgbClr val="00B050"/>
                </a:solidFill>
              </a:rPr>
              <a:t>SI(A&gt;B ; 40; </a:t>
            </a:r>
            <a:r>
              <a:rPr lang="fr-FR" b="1" dirty="0" smtClean="0">
                <a:solidFill>
                  <a:srgbClr val="FF0000"/>
                </a:solidFill>
              </a:rPr>
              <a:t>SI(A&lt;B ; 50 ; 45)</a:t>
            </a:r>
            <a:r>
              <a:rPr lang="fr-FR" b="1" dirty="0" smtClean="0">
                <a:solidFill>
                  <a:srgbClr val="00B050"/>
                </a:solidFill>
              </a:rPr>
              <a:t>)</a:t>
            </a:r>
          </a:p>
          <a:p>
            <a:endParaRPr lang="fr-FR"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p:txBody>
          <a:bodyPr>
            <a:normAutofit/>
          </a:bodyPr>
          <a:lstStyle/>
          <a:p>
            <a:r>
              <a:rPr lang="fr-FR" dirty="0" smtClean="0"/>
              <a:t>Affecter un nom à une plage de cellule :</a:t>
            </a:r>
          </a:p>
          <a:p>
            <a:pPr lvl="1"/>
            <a:r>
              <a:rPr lang="fr-FR" dirty="0" smtClean="0"/>
              <a:t>Il est possible d’affecter un nom à une plage de cellules.</a:t>
            </a:r>
          </a:p>
          <a:p>
            <a:pPr lvl="1"/>
            <a:r>
              <a:rPr lang="fr-FR" dirty="0" smtClean="0"/>
              <a:t>Ce nom est réutilisable sur Excel. Il est possible d’y faire référence.</a:t>
            </a:r>
          </a:p>
          <a:p>
            <a:pPr lvl="1"/>
            <a:r>
              <a:rPr lang="fr-FR" dirty="0" smtClean="0"/>
              <a:t>Exemple : Nom « Info » pour la plage A1:C5</a:t>
            </a:r>
          </a:p>
          <a:p>
            <a:pPr lvl="1"/>
            <a:r>
              <a:rPr lang="fr-FR" dirty="0" smtClean="0"/>
              <a:t>=SOMME(Info)</a:t>
            </a:r>
          </a:p>
          <a:p>
            <a:pPr lvl="1"/>
            <a:endParaRPr lang="fr-FR"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6" name="Espace réservé du contenu 2"/>
          <p:cNvSpPr>
            <a:spLocks noGrp="1"/>
          </p:cNvSpPr>
          <p:nvPr>
            <p:ph sz="quarter" idx="1"/>
          </p:nvPr>
        </p:nvSpPr>
        <p:spPr>
          <a:xfrm>
            <a:off x="457200" y="1600200"/>
            <a:ext cx="7467600" cy="4873752"/>
          </a:xfrm>
        </p:spPr>
        <p:txBody>
          <a:bodyPr>
            <a:normAutofit/>
          </a:bodyPr>
          <a:lstStyle/>
          <a:p>
            <a:r>
              <a:rPr lang="fr-FR" dirty="0" smtClean="0"/>
              <a:t>Etape 1 : Sélection d’un plage de cellules</a:t>
            </a:r>
          </a:p>
          <a:p>
            <a:r>
              <a:rPr lang="fr-FR" dirty="0" smtClean="0"/>
              <a:t>Etape 2 : Attribution du nom</a:t>
            </a:r>
          </a:p>
        </p:txBody>
      </p:sp>
      <p:pic>
        <p:nvPicPr>
          <p:cNvPr id="1029" name="Picture 5"/>
          <p:cNvPicPr>
            <a:picLocks noChangeAspect="1" noChangeArrowheads="1"/>
          </p:cNvPicPr>
          <p:nvPr/>
        </p:nvPicPr>
        <p:blipFill>
          <a:blip r:embed="rId3" cstate="print"/>
          <a:srcRect/>
          <a:stretch>
            <a:fillRect/>
          </a:stretch>
        </p:blipFill>
        <p:spPr bwMode="auto">
          <a:xfrm>
            <a:off x="827584" y="2852936"/>
            <a:ext cx="7362825" cy="232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7467600" cy="1143000"/>
          </a:xfrm>
        </p:spPr>
        <p:txBody>
          <a:bodyPr/>
          <a:lstStyle/>
          <a:p>
            <a:r>
              <a:rPr lang="fr-FR" dirty="0" smtClean="0"/>
              <a:t>Examen final</a:t>
            </a:r>
            <a:endParaRPr lang="fr-FR" dirty="0"/>
          </a:p>
        </p:txBody>
      </p:sp>
      <p:sp>
        <p:nvSpPr>
          <p:cNvPr id="3" name="Espace réservé du contenu 2"/>
          <p:cNvSpPr>
            <a:spLocks noGrp="1"/>
          </p:cNvSpPr>
          <p:nvPr>
            <p:ph sz="quarter" idx="1"/>
          </p:nvPr>
        </p:nvSpPr>
        <p:spPr/>
        <p:txBody>
          <a:bodyPr>
            <a:normAutofit/>
          </a:bodyPr>
          <a:lstStyle/>
          <a:p>
            <a:r>
              <a:rPr lang="fr-FR" dirty="0" smtClean="0"/>
              <a:t>Exercice sur 2 heures</a:t>
            </a:r>
          </a:p>
          <a:p>
            <a:r>
              <a:rPr lang="fr-FR" dirty="0" smtClean="0"/>
              <a:t>Prévu au terme des 12 sessions</a:t>
            </a:r>
          </a:p>
          <a:p>
            <a:r>
              <a:rPr lang="fr-FR" dirty="0" smtClean="0"/>
              <a:t>Support papier</a:t>
            </a:r>
          </a:p>
          <a:p>
            <a:r>
              <a:rPr lang="fr-FR" dirty="0" smtClean="0"/>
              <a:t>Un examen de TD (mi-décembre environ)</a:t>
            </a:r>
          </a:p>
          <a:p>
            <a:endParaRPr lang="fr-FR"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p:txBody>
          <a:bodyPr/>
          <a:lstStyle/>
          <a:p>
            <a:r>
              <a:rPr lang="fr-FR" dirty="0" smtClean="0"/>
              <a:t>MIN : renvoie la valeur minimale d’une série</a:t>
            </a:r>
          </a:p>
          <a:p>
            <a:pPr lvl="1"/>
            <a:r>
              <a:rPr lang="fr-FR" dirty="0" smtClean="0"/>
              <a:t>Soit MIN(« valeur 1 » ; « valeur 2 » … ; « valeur n »)</a:t>
            </a:r>
          </a:p>
          <a:p>
            <a:pPr lvl="1"/>
            <a:r>
              <a:rPr lang="fr-FR" dirty="0" smtClean="0"/>
              <a:t>Soit MIN(plage1 ; plage 2 ; … ; plage n )</a:t>
            </a:r>
          </a:p>
          <a:p>
            <a:pPr lvl="1"/>
            <a:r>
              <a:rPr lang="fr-FR" dirty="0" smtClean="0"/>
              <a:t>Exemple : =MIN(Plage1;A4;B5:D7) </a:t>
            </a:r>
          </a:p>
          <a:p>
            <a:pPr lvl="2"/>
            <a:r>
              <a:rPr lang="fr-FR" dirty="0" smtClean="0"/>
              <a:t>La fonction recherche la valeur minimale parmi : la « plage1 »,  la cellule A4 et la plage B5:D7</a:t>
            </a:r>
          </a:p>
          <a:p>
            <a:pPr lvl="2"/>
            <a:endParaRPr lang="fr-FR" dirty="0" smtClean="0"/>
          </a:p>
          <a:p>
            <a:r>
              <a:rPr lang="fr-FR" dirty="0" smtClean="0"/>
              <a:t>MAX : renvoie la valeur maximale d’une série</a:t>
            </a:r>
          </a:p>
          <a:p>
            <a:pPr lvl="1"/>
            <a:r>
              <a:rPr lang="fr-FR" dirty="0" smtClean="0"/>
              <a:t>Même principe que MIN mais pour le maximum au lieu du minimum</a:t>
            </a:r>
          </a:p>
          <a:p>
            <a:pPr lvl="1">
              <a:buNone/>
            </a:pPr>
            <a:endParaRPr lang="fr-F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Sélectionner de la plage A1 : C3</a:t>
            </a:r>
          </a:p>
          <a:p>
            <a:r>
              <a:rPr lang="fr-FR" dirty="0" smtClean="0"/>
              <a:t>Taper F2 au clavier</a:t>
            </a:r>
          </a:p>
          <a:p>
            <a:r>
              <a:rPr lang="fr-FR" dirty="0" smtClean="0"/>
              <a:t>Ecrire la formule suivante puis CTRL+Entrée</a:t>
            </a:r>
          </a:p>
          <a:p>
            <a:pPr lvl="1"/>
            <a:r>
              <a:rPr lang="fr-FR" dirty="0" smtClean="0"/>
              <a:t>= ENT(ALEA()*30)</a:t>
            </a:r>
          </a:p>
          <a:p>
            <a:pPr lvl="1"/>
            <a:r>
              <a:rPr lang="fr-FR" dirty="0" smtClean="0"/>
              <a:t>ALEA renvoi un nombre aléatoire entre 0 et 1</a:t>
            </a:r>
          </a:p>
          <a:p>
            <a:pPr lvl="1"/>
            <a:r>
              <a:rPr lang="fr-FR" dirty="0" smtClean="0"/>
              <a:t>ENT renvoi un entier</a:t>
            </a:r>
          </a:p>
          <a:p>
            <a:pPr lvl="1"/>
            <a:r>
              <a:rPr lang="fr-FR" dirty="0" smtClean="0"/>
              <a:t>Cette formule produira donc un entier entre 0 et 30</a:t>
            </a:r>
          </a:p>
          <a:p>
            <a:r>
              <a:rPr lang="fr-FR" dirty="0" smtClean="0"/>
              <a:t>Toujours avec la plage sélectionnée, lui donner le nom de « Plage1 »</a:t>
            </a:r>
          </a:p>
          <a:p>
            <a:r>
              <a:rPr lang="fr-FR" dirty="0" smtClean="0"/>
              <a:t>Créer un « Plage2 » contenant des valeurs aléatoires décimales entre 0 et 30 en D4:F6</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pic>
        <p:nvPicPr>
          <p:cNvPr id="2051" name="Picture 3"/>
          <p:cNvPicPr>
            <a:picLocks noChangeAspect="1" noChangeArrowheads="1"/>
          </p:cNvPicPr>
          <p:nvPr/>
        </p:nvPicPr>
        <p:blipFill>
          <a:blip r:embed="rId3" cstate="print"/>
          <a:srcRect/>
          <a:stretch>
            <a:fillRect/>
          </a:stretch>
        </p:blipFill>
        <p:spPr bwMode="auto">
          <a:xfrm>
            <a:off x="611560" y="980728"/>
            <a:ext cx="5529319" cy="216024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267744" y="3863258"/>
            <a:ext cx="5754614" cy="20765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p:txBody>
          <a:bodyPr/>
          <a:lstStyle/>
          <a:p>
            <a:r>
              <a:rPr lang="fr-FR" dirty="0" smtClean="0"/>
              <a:t>Rechercher le minimum et le maximum pour les deux plages confondues</a:t>
            </a:r>
          </a:p>
          <a:p>
            <a:pPr lvl="1"/>
            <a:r>
              <a:rPr lang="fr-FR" dirty="0" smtClean="0"/>
              <a:t>=MAX(Plage1;Plage2)</a:t>
            </a:r>
          </a:p>
          <a:p>
            <a:pPr lvl="1"/>
            <a:r>
              <a:rPr lang="fr-FR" dirty="0" smtClean="0"/>
              <a:t>=MIN(Plage1;Plage2)</a:t>
            </a:r>
          </a:p>
        </p:txBody>
      </p:sp>
      <p:pic>
        <p:nvPicPr>
          <p:cNvPr id="3074" name="Picture 2"/>
          <p:cNvPicPr>
            <a:picLocks noChangeAspect="1" noChangeArrowheads="1"/>
          </p:cNvPicPr>
          <p:nvPr/>
        </p:nvPicPr>
        <p:blipFill>
          <a:blip r:embed="rId3" cstate="print"/>
          <a:srcRect/>
          <a:stretch>
            <a:fillRect/>
          </a:stretch>
        </p:blipFill>
        <p:spPr bwMode="auto">
          <a:xfrm>
            <a:off x="1547664" y="3429000"/>
            <a:ext cx="5686551" cy="1944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a:xfrm>
            <a:off x="457200" y="1600200"/>
            <a:ext cx="7643192" cy="4873752"/>
          </a:xfrm>
        </p:spPr>
        <p:txBody>
          <a:bodyPr>
            <a:normAutofit/>
          </a:bodyPr>
          <a:lstStyle/>
          <a:p>
            <a:r>
              <a:rPr lang="fr-FR" dirty="0" smtClean="0"/>
              <a:t>On utilise fréquemment les valeurs « vraies » ou « fausses » dans les calculs.</a:t>
            </a:r>
          </a:p>
          <a:p>
            <a:r>
              <a:rPr lang="fr-FR" dirty="0" smtClean="0"/>
              <a:t>Ce sont des champs Booléen (0 ou 1)</a:t>
            </a:r>
          </a:p>
          <a:p>
            <a:r>
              <a:rPr lang="fr-FR" dirty="0" smtClean="0"/>
              <a:t>Gestion du « Vrai » ou « Faux »</a:t>
            </a:r>
          </a:p>
          <a:p>
            <a:pPr lvl="1"/>
            <a:r>
              <a:rPr lang="fr-FR" dirty="0" smtClean="0"/>
              <a:t>3 cas de figures</a:t>
            </a:r>
          </a:p>
          <a:p>
            <a:pPr lvl="2"/>
            <a:r>
              <a:rPr lang="fr-FR" dirty="0" smtClean="0"/>
              <a:t>Savoir si tout est « vrai » ou non </a:t>
            </a:r>
          </a:p>
          <a:p>
            <a:pPr lvl="2"/>
            <a:r>
              <a:rPr lang="fr-FR" dirty="0" smtClean="0"/>
              <a:t>Compter le nombre de « vrai » dans une plage</a:t>
            </a:r>
          </a:p>
          <a:p>
            <a:pPr lvl="2"/>
            <a:r>
              <a:rPr lang="fr-FR" dirty="0" smtClean="0"/>
              <a:t>Comparer deux valeurs</a:t>
            </a:r>
          </a:p>
          <a:p>
            <a:pPr lvl="1">
              <a:buNone/>
            </a:pPr>
            <a:endParaRPr lang="fr-FR" dirty="0" smtClean="0"/>
          </a:p>
          <a:p>
            <a:endParaRPr lang="fr-FR"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p:txBody>
          <a:bodyPr>
            <a:normAutofit/>
          </a:bodyPr>
          <a:lstStyle/>
          <a:p>
            <a:r>
              <a:rPr lang="fr-FR" dirty="0" smtClean="0"/>
              <a:t>Savoir si tout est vrai dans une plage de valeurs</a:t>
            </a:r>
          </a:p>
          <a:p>
            <a:pPr lvl="1"/>
            <a:r>
              <a:rPr lang="fr-FR" dirty="0" smtClean="0"/>
              <a:t>=ET(« plage 1 » ; « plage 2 » …) renvoi VRAI si tous les arguments sont vrais, FAUX sinon :</a:t>
            </a:r>
          </a:p>
          <a:p>
            <a:pPr lvl="1"/>
            <a:endParaRPr lang="fr-FR" dirty="0" smtClean="0"/>
          </a:p>
          <a:p>
            <a:pPr lvl="1"/>
            <a:endParaRPr lang="fr-FR" dirty="0" smtClean="0"/>
          </a:p>
        </p:txBody>
      </p:sp>
      <p:pic>
        <p:nvPicPr>
          <p:cNvPr id="4098" name="Picture 2"/>
          <p:cNvPicPr>
            <a:picLocks noChangeAspect="1" noChangeArrowheads="1"/>
          </p:cNvPicPr>
          <p:nvPr/>
        </p:nvPicPr>
        <p:blipFill>
          <a:blip r:embed="rId3" cstate="print"/>
          <a:srcRect/>
          <a:stretch>
            <a:fillRect/>
          </a:stretch>
        </p:blipFill>
        <p:spPr bwMode="auto">
          <a:xfrm>
            <a:off x="611560" y="2996952"/>
            <a:ext cx="5040560" cy="1301553"/>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3275856" y="4365104"/>
            <a:ext cx="4464496" cy="13587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p:txBody>
          <a:bodyPr/>
          <a:lstStyle/>
          <a:p>
            <a:r>
              <a:rPr lang="fr-FR" dirty="0" smtClean="0"/>
              <a:t>Compter le nombre de cellules  « VRAI » (es).</a:t>
            </a:r>
          </a:p>
          <a:p>
            <a:pPr lvl="1"/>
            <a:r>
              <a:rPr lang="fr-FR" dirty="0" smtClean="0"/>
              <a:t>Il suffit d’effectuer une simple addition</a:t>
            </a:r>
          </a:p>
          <a:p>
            <a:pPr lvl="1"/>
            <a:r>
              <a:rPr lang="fr-FR" dirty="0" smtClean="0"/>
              <a:t>Exemple : =B12+C12+D12</a:t>
            </a:r>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r>
              <a:rPr lang="fr-FR" dirty="0" smtClean="0"/>
              <a:t>ATTENTION : Ne pas effectuer la fonction « SOMME », cela ne fonctionne pas.</a:t>
            </a:r>
          </a:p>
        </p:txBody>
      </p:sp>
      <p:pic>
        <p:nvPicPr>
          <p:cNvPr id="5122" name="Picture 2"/>
          <p:cNvPicPr>
            <a:picLocks noChangeAspect="1" noChangeArrowheads="1"/>
          </p:cNvPicPr>
          <p:nvPr/>
        </p:nvPicPr>
        <p:blipFill>
          <a:blip r:embed="rId3" cstate="print"/>
          <a:srcRect/>
          <a:stretch>
            <a:fillRect/>
          </a:stretch>
        </p:blipFill>
        <p:spPr bwMode="auto">
          <a:xfrm>
            <a:off x="971600" y="2780928"/>
            <a:ext cx="6572542"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a:xfrm>
            <a:off x="457200" y="1600200"/>
            <a:ext cx="7571184" cy="4873752"/>
          </a:xfrm>
        </p:spPr>
        <p:txBody>
          <a:bodyPr>
            <a:normAutofit/>
          </a:bodyPr>
          <a:lstStyle/>
          <a:p>
            <a:r>
              <a:rPr lang="fr-FR" dirty="0" smtClean="0"/>
              <a:t>Comparer deux valeurs</a:t>
            </a:r>
          </a:p>
          <a:p>
            <a:pPr lvl="1"/>
            <a:r>
              <a:rPr lang="fr-FR" dirty="0" smtClean="0"/>
              <a:t>Renvoi VRAI si égales</a:t>
            </a:r>
          </a:p>
          <a:p>
            <a:pPr lvl="1"/>
            <a:r>
              <a:rPr lang="fr-FR" dirty="0" smtClean="0"/>
              <a:t>Renvoi FAUX si différentes</a:t>
            </a:r>
          </a:p>
          <a:p>
            <a:pPr lvl="1"/>
            <a:r>
              <a:rPr lang="fr-FR" dirty="0" smtClean="0"/>
              <a:t>Formule :</a:t>
            </a:r>
          </a:p>
          <a:p>
            <a:pPr lvl="2"/>
            <a:r>
              <a:rPr lang="fr-FR" dirty="0" smtClean="0"/>
              <a:t>=« cellule1 »=« cellule2 »</a:t>
            </a:r>
          </a:p>
          <a:p>
            <a:pPr lvl="2"/>
            <a:r>
              <a:rPr lang="fr-FR" dirty="0" smtClean="0"/>
              <a:t>Ne fonctionne que pour une seule cellule (également si on lui affecte un nom)</a:t>
            </a:r>
          </a:p>
          <a:p>
            <a:pPr lvl="2"/>
            <a:r>
              <a:rPr lang="fr-FR" dirty="0" smtClean="0"/>
              <a:t>=A1=B1</a:t>
            </a:r>
          </a:p>
          <a:p>
            <a:pPr lvl="2"/>
            <a:r>
              <a:rPr lang="fr-FR" dirty="0" smtClean="0"/>
              <a:t>=30=30 </a:t>
            </a:r>
          </a:p>
          <a:p>
            <a:pPr lvl="2"/>
            <a:endParaRPr lang="fr-FR" dirty="0" smtClean="0"/>
          </a:p>
        </p:txBody>
      </p:sp>
      <p:pic>
        <p:nvPicPr>
          <p:cNvPr id="6146" name="Picture 2"/>
          <p:cNvPicPr>
            <a:picLocks noChangeAspect="1" noChangeArrowheads="1"/>
          </p:cNvPicPr>
          <p:nvPr/>
        </p:nvPicPr>
        <p:blipFill>
          <a:blip r:embed="rId3" cstate="print"/>
          <a:srcRect/>
          <a:stretch>
            <a:fillRect/>
          </a:stretch>
        </p:blipFill>
        <p:spPr bwMode="auto">
          <a:xfrm>
            <a:off x="3203848" y="4499738"/>
            <a:ext cx="3168352" cy="2358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financières</a:t>
            </a:r>
            <a:endParaRPr lang="fr-FR" dirty="0"/>
          </a:p>
        </p:txBody>
      </p:sp>
      <p:sp>
        <p:nvSpPr>
          <p:cNvPr id="3" name="Espace réservé du contenu 2"/>
          <p:cNvSpPr>
            <a:spLocks noGrp="1"/>
          </p:cNvSpPr>
          <p:nvPr>
            <p:ph sz="quarter" idx="1"/>
          </p:nvPr>
        </p:nvSpPr>
        <p:spPr>
          <a:xfrm>
            <a:off x="457200" y="1628800"/>
            <a:ext cx="5050904" cy="4873752"/>
          </a:xfrm>
        </p:spPr>
        <p:txBody>
          <a:bodyPr/>
          <a:lstStyle/>
          <a:p>
            <a:r>
              <a:rPr lang="fr-FR" dirty="0" smtClean="0"/>
              <a:t>Il y a beaucoup de fonctions portant sur les calculs financiers dans Excel.</a:t>
            </a:r>
          </a:p>
          <a:p>
            <a:r>
              <a:rPr lang="fr-FR" dirty="0" smtClean="0"/>
              <a:t>On y retrouve :</a:t>
            </a:r>
          </a:p>
          <a:p>
            <a:pPr lvl="1"/>
            <a:r>
              <a:rPr lang="fr-FR" dirty="0" smtClean="0"/>
              <a:t>Amortissements linéaires</a:t>
            </a:r>
          </a:p>
          <a:p>
            <a:pPr lvl="1"/>
            <a:r>
              <a:rPr lang="fr-FR" dirty="0" smtClean="0"/>
              <a:t>Amortissements dégressifs</a:t>
            </a:r>
          </a:p>
          <a:p>
            <a:pPr lvl="1"/>
            <a:r>
              <a:rPr lang="fr-FR" dirty="0" smtClean="0"/>
              <a:t>Calcul de tableau de financement</a:t>
            </a:r>
          </a:p>
          <a:p>
            <a:pPr lvl="1"/>
            <a:r>
              <a:rPr lang="fr-FR" dirty="0" smtClean="0"/>
              <a:t>Calcul de remboursements</a:t>
            </a:r>
          </a:p>
          <a:p>
            <a:pPr lvl="1"/>
            <a:r>
              <a:rPr lang="fr-FR" dirty="0" smtClean="0"/>
              <a:t>…</a:t>
            </a:r>
          </a:p>
          <a:p>
            <a:pPr lvl="1"/>
            <a:endParaRPr lang="fr-FR" dirty="0" smtClean="0"/>
          </a:p>
        </p:txBody>
      </p:sp>
      <p:pic>
        <p:nvPicPr>
          <p:cNvPr id="7170" name="Picture 2"/>
          <p:cNvPicPr>
            <a:picLocks noChangeAspect="1" noChangeArrowheads="1"/>
          </p:cNvPicPr>
          <p:nvPr/>
        </p:nvPicPr>
        <p:blipFill>
          <a:blip r:embed="rId3" cstate="print"/>
          <a:srcRect/>
          <a:stretch>
            <a:fillRect/>
          </a:stretch>
        </p:blipFill>
        <p:spPr bwMode="auto">
          <a:xfrm>
            <a:off x="6000760" y="1285860"/>
            <a:ext cx="1938263" cy="493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financières</a:t>
            </a:r>
            <a:endParaRPr lang="fr-FR" dirty="0"/>
          </a:p>
        </p:txBody>
      </p:sp>
      <p:sp>
        <p:nvSpPr>
          <p:cNvPr id="3" name="Espace réservé du contenu 2"/>
          <p:cNvSpPr>
            <a:spLocks noGrp="1"/>
          </p:cNvSpPr>
          <p:nvPr>
            <p:ph sz="quarter" idx="1"/>
          </p:nvPr>
        </p:nvSpPr>
        <p:spPr>
          <a:xfrm>
            <a:off x="539552" y="1628800"/>
            <a:ext cx="7859216" cy="4873752"/>
          </a:xfrm>
        </p:spPr>
        <p:txBody>
          <a:bodyPr/>
          <a:lstStyle/>
          <a:p>
            <a:r>
              <a:rPr lang="fr-FR" dirty="0" smtClean="0"/>
              <a:t>Focus les tableaux de financements (exemple : emprunt)</a:t>
            </a:r>
          </a:p>
          <a:p>
            <a:r>
              <a:rPr lang="fr-FR" dirty="0" smtClean="0"/>
              <a:t>Les arguments des fonctions financières</a:t>
            </a:r>
          </a:p>
          <a:p>
            <a:pPr lvl="1"/>
            <a:r>
              <a:rPr lang="fr-FR" dirty="0" smtClean="0"/>
              <a:t>Taux d’intérêt annuel (TAUX)</a:t>
            </a:r>
          </a:p>
          <a:p>
            <a:pPr lvl="1"/>
            <a:r>
              <a:rPr lang="fr-FR" dirty="0" smtClean="0"/>
              <a:t>Le nombre de versement (NPM) </a:t>
            </a:r>
          </a:p>
          <a:p>
            <a:pPr lvl="1"/>
            <a:r>
              <a:rPr lang="fr-FR" dirty="0" smtClean="0"/>
              <a:t>Montant du remboursement pour chaque période (VPM)</a:t>
            </a:r>
          </a:p>
          <a:p>
            <a:pPr lvl="1"/>
            <a:r>
              <a:rPr lang="fr-FR" dirty="0" smtClean="0"/>
              <a:t>Valeur actuelle (VA)</a:t>
            </a:r>
          </a:p>
          <a:p>
            <a:pPr lvl="1"/>
            <a:r>
              <a:rPr lang="fr-FR" dirty="0" smtClean="0"/>
              <a:t>Valeur capitalisée, valeur future (VC)</a:t>
            </a:r>
          </a:p>
          <a:p>
            <a:pPr lvl="1">
              <a:buNone/>
            </a:pPr>
            <a:endParaRPr lang="fr-FR"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Programme</a:t>
            </a:r>
            <a:endParaRPr lang="fr-FR" dirty="0"/>
          </a:p>
        </p:txBody>
      </p:sp>
      <p:sp>
        <p:nvSpPr>
          <p:cNvPr id="3" name="Espace réservé du contenu 2"/>
          <p:cNvSpPr>
            <a:spLocks noGrp="1"/>
          </p:cNvSpPr>
          <p:nvPr>
            <p:ph sz="quarter" idx="1"/>
          </p:nvPr>
        </p:nvSpPr>
        <p:spPr/>
        <p:txBody>
          <a:bodyPr>
            <a:normAutofit fontScale="77500" lnSpcReduction="20000"/>
          </a:bodyPr>
          <a:lstStyle/>
          <a:p>
            <a:r>
              <a:rPr lang="fr-FR" dirty="0" smtClean="0"/>
              <a:t>Fonctions de recherche (Séance 1)</a:t>
            </a:r>
          </a:p>
          <a:p>
            <a:r>
              <a:rPr lang="fr-FR" dirty="0" smtClean="0"/>
              <a:t>Calculs matriciels (S1)</a:t>
            </a:r>
          </a:p>
          <a:p>
            <a:r>
              <a:rPr lang="fr-FR" dirty="0" smtClean="0"/>
              <a:t>Fonctions Excel (S2)</a:t>
            </a:r>
          </a:p>
          <a:p>
            <a:r>
              <a:rPr lang="fr-FR" dirty="0" smtClean="0"/>
              <a:t>Tableaux (S2)</a:t>
            </a:r>
          </a:p>
          <a:p>
            <a:r>
              <a:rPr lang="fr-FR" dirty="0" smtClean="0"/>
              <a:t>Calculs financiers (S2)</a:t>
            </a:r>
          </a:p>
          <a:p>
            <a:r>
              <a:rPr lang="fr-FR" dirty="0" smtClean="0"/>
              <a:t>Intro VBA (S3)</a:t>
            </a:r>
          </a:p>
          <a:p>
            <a:r>
              <a:rPr lang="fr-FR" dirty="0" smtClean="0"/>
              <a:t>Contrôle de formulaire (S3)</a:t>
            </a:r>
          </a:p>
          <a:p>
            <a:r>
              <a:rPr lang="fr-FR" dirty="0" smtClean="0"/>
              <a:t>Dates (S3)</a:t>
            </a:r>
          </a:p>
          <a:p>
            <a:r>
              <a:rPr lang="fr-FR" dirty="0" smtClean="0"/>
              <a:t>Graphique (S3)</a:t>
            </a:r>
          </a:p>
          <a:p>
            <a:r>
              <a:rPr lang="fr-FR" dirty="0" smtClean="0"/>
              <a:t>Tableaux Croisés Dynamiques (et graphiques) (S4,5,6,7)</a:t>
            </a:r>
          </a:p>
          <a:p>
            <a:r>
              <a:rPr lang="fr-FR" dirty="0" smtClean="0"/>
              <a:t>Fonctions SI (S8)</a:t>
            </a:r>
          </a:p>
          <a:p>
            <a:r>
              <a:rPr lang="fr-FR" dirty="0" smtClean="0"/>
              <a:t>VBA (S8,9,10,11)</a:t>
            </a:r>
          </a:p>
          <a:p>
            <a:r>
              <a:rPr lang="fr-FR" dirty="0" smtClean="0"/>
              <a:t>Fonctions « opérations sous conditions ». (S12)</a:t>
            </a:r>
          </a:p>
          <a:p>
            <a:r>
              <a:rPr lang="fr-FR" dirty="0" smtClean="0"/>
              <a:t>Les fichiers et les feuilles (S12)</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financières</a:t>
            </a:r>
            <a:endParaRPr lang="fr-FR" dirty="0"/>
          </a:p>
        </p:txBody>
      </p:sp>
      <p:sp>
        <p:nvSpPr>
          <p:cNvPr id="3" name="Espace réservé du contenu 2"/>
          <p:cNvSpPr>
            <a:spLocks noGrp="1"/>
          </p:cNvSpPr>
          <p:nvPr>
            <p:ph sz="quarter" idx="1"/>
          </p:nvPr>
        </p:nvSpPr>
        <p:spPr>
          <a:xfrm>
            <a:off x="457200" y="1628800"/>
            <a:ext cx="7859216" cy="4873752"/>
          </a:xfrm>
        </p:spPr>
        <p:txBody>
          <a:bodyPr/>
          <a:lstStyle/>
          <a:p>
            <a:r>
              <a:rPr lang="fr-FR" dirty="0" smtClean="0"/>
              <a:t>Par exemple :</a:t>
            </a:r>
          </a:p>
          <a:p>
            <a:pPr lvl="1"/>
            <a:r>
              <a:rPr lang="fr-FR" dirty="0" smtClean="0"/>
              <a:t>Cas de figure : Emprunt sur 10 annuités de 1000 € à un taux de 15 %</a:t>
            </a:r>
          </a:p>
          <a:p>
            <a:pPr lvl="1"/>
            <a:r>
              <a:rPr lang="fr-FR" dirty="0" smtClean="0"/>
              <a:t>Chercher la valeur des annuités (VPM)</a:t>
            </a:r>
          </a:p>
          <a:p>
            <a:pPr lvl="1"/>
            <a:r>
              <a:rPr lang="fr-FR" dirty="0" smtClean="0"/>
              <a:t>=-VPM(</a:t>
            </a:r>
            <a:r>
              <a:rPr lang="fr-FR" dirty="0" err="1" smtClean="0"/>
              <a:t>taux;nb</a:t>
            </a:r>
            <a:r>
              <a:rPr lang="fr-FR" dirty="0" smtClean="0"/>
              <a:t> d’annuités;-valeur actuelle; [valeur capitalisée]; [type])</a:t>
            </a:r>
          </a:p>
          <a:p>
            <a:pPr lvl="1"/>
            <a:r>
              <a:rPr lang="fr-FR" dirty="0" smtClean="0"/>
              <a:t>TAUX : 15%</a:t>
            </a:r>
          </a:p>
          <a:p>
            <a:pPr lvl="1"/>
            <a:r>
              <a:rPr lang="fr-FR" dirty="0" smtClean="0"/>
              <a:t>Nb Annuité (NPM) : 10</a:t>
            </a:r>
          </a:p>
          <a:p>
            <a:pPr lvl="1"/>
            <a:r>
              <a:rPr lang="fr-FR" dirty="0" smtClean="0"/>
              <a:t>Valeur actuelle (VA) : 1000 €</a:t>
            </a:r>
          </a:p>
          <a:p>
            <a:pPr lvl="1"/>
            <a:r>
              <a:rPr lang="fr-FR" dirty="0" smtClean="0"/>
              <a:t>=-VPM(15%;10;1000)</a:t>
            </a:r>
          </a:p>
        </p:txBody>
      </p:sp>
      <p:sp>
        <p:nvSpPr>
          <p:cNvPr id="4" name="Bulle ronde 3"/>
          <p:cNvSpPr/>
          <p:nvPr/>
        </p:nvSpPr>
        <p:spPr>
          <a:xfrm>
            <a:off x="6286512" y="4000504"/>
            <a:ext cx="2699792" cy="1512168"/>
          </a:xfrm>
          <a:prstGeom prst="wedgeEllipseCallout">
            <a:avLst>
              <a:gd name="adj1" fmla="val -88391"/>
              <a:gd name="adj2" fmla="val -766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Toujours en négatif : un mystère d’Excel!</a:t>
            </a:r>
            <a:endParaRPr lang="fr-F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financières</a:t>
            </a:r>
            <a:endParaRPr lang="fr-FR" dirty="0"/>
          </a:p>
        </p:txBody>
      </p:sp>
      <p:sp>
        <p:nvSpPr>
          <p:cNvPr id="3" name="Espace réservé du contenu 2"/>
          <p:cNvSpPr>
            <a:spLocks noGrp="1"/>
          </p:cNvSpPr>
          <p:nvPr>
            <p:ph sz="quarter" idx="1"/>
          </p:nvPr>
        </p:nvSpPr>
        <p:spPr>
          <a:xfrm>
            <a:off x="457200" y="1628800"/>
            <a:ext cx="7859216" cy="4873752"/>
          </a:xfrm>
        </p:spPr>
        <p:txBody>
          <a:bodyPr/>
          <a:lstStyle/>
          <a:p>
            <a:r>
              <a:rPr lang="fr-FR" dirty="0" smtClean="0"/>
              <a:t>Résultat</a:t>
            </a:r>
          </a:p>
        </p:txBody>
      </p:sp>
      <p:pic>
        <p:nvPicPr>
          <p:cNvPr id="8194" name="Picture 2"/>
          <p:cNvPicPr>
            <a:picLocks noChangeAspect="1" noChangeArrowheads="1"/>
          </p:cNvPicPr>
          <p:nvPr/>
        </p:nvPicPr>
        <p:blipFill>
          <a:blip r:embed="rId3" cstate="print"/>
          <a:srcRect/>
          <a:stretch>
            <a:fillRect/>
          </a:stretch>
        </p:blipFill>
        <p:spPr bwMode="auto">
          <a:xfrm>
            <a:off x="467544" y="2204864"/>
            <a:ext cx="4680520" cy="181902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4211960" y="4149080"/>
            <a:ext cx="3456384" cy="15074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financières</a:t>
            </a:r>
            <a:endParaRPr lang="fr-FR" dirty="0"/>
          </a:p>
        </p:txBody>
      </p:sp>
      <p:sp>
        <p:nvSpPr>
          <p:cNvPr id="3" name="Espace réservé du contenu 2"/>
          <p:cNvSpPr>
            <a:spLocks noGrp="1"/>
          </p:cNvSpPr>
          <p:nvPr>
            <p:ph sz="quarter" idx="1"/>
          </p:nvPr>
        </p:nvSpPr>
        <p:spPr>
          <a:xfrm>
            <a:off x="457200" y="1628800"/>
            <a:ext cx="7859216" cy="4873752"/>
          </a:xfrm>
        </p:spPr>
        <p:txBody>
          <a:bodyPr/>
          <a:lstStyle/>
          <a:p>
            <a:r>
              <a:rPr lang="fr-FR" dirty="0" smtClean="0"/>
              <a:t>Fonction TAUX</a:t>
            </a:r>
          </a:p>
          <a:p>
            <a:pPr lvl="1"/>
            <a:r>
              <a:rPr lang="fr-FR" dirty="0" smtClean="0"/>
              <a:t>Arguments :</a:t>
            </a:r>
          </a:p>
          <a:p>
            <a:pPr lvl="2"/>
            <a:r>
              <a:rPr lang="fr-FR" dirty="0" smtClean="0"/>
              <a:t>Durée (NPM)</a:t>
            </a:r>
          </a:p>
          <a:p>
            <a:pPr lvl="2"/>
            <a:r>
              <a:rPr lang="fr-FR" dirty="0" smtClean="0"/>
              <a:t>Mensualité (VPM)</a:t>
            </a:r>
          </a:p>
          <a:p>
            <a:pPr lvl="2"/>
            <a:r>
              <a:rPr lang="fr-FR" dirty="0" smtClean="0"/>
              <a:t>Valeur actuelle (VA)</a:t>
            </a:r>
          </a:p>
          <a:p>
            <a:pPr lvl="2"/>
            <a:r>
              <a:rPr lang="fr-FR" dirty="0" smtClean="0"/>
              <a:t>(Valeur capitalisé)</a:t>
            </a:r>
          </a:p>
          <a:p>
            <a:pPr lvl="2"/>
            <a:r>
              <a:rPr lang="fr-FR" dirty="0" smtClean="0"/>
              <a:t>(Type)</a:t>
            </a:r>
          </a:p>
          <a:p>
            <a:pPr lvl="2"/>
            <a:r>
              <a:rPr lang="fr-FR" dirty="0" smtClean="0"/>
              <a:t>(Estimation du taux)</a:t>
            </a:r>
          </a:p>
          <a:p>
            <a:pPr lvl="2"/>
            <a:endParaRPr lang="fr-FR" dirty="0" smtClean="0"/>
          </a:p>
          <a:p>
            <a:r>
              <a:rPr lang="fr-FR" dirty="0" smtClean="0"/>
              <a:t>Exemple</a:t>
            </a:r>
          </a:p>
          <a:p>
            <a:pPr lvl="1"/>
            <a:r>
              <a:rPr lang="fr-FR" dirty="0" smtClean="0"/>
              <a:t>=TAUX(NPM;VPM;VA;[VC];[TYPE];[ESTIMATION])</a:t>
            </a:r>
          </a:p>
          <a:p>
            <a:pPr lvl="1"/>
            <a:r>
              <a:rPr lang="fr-FR" dirty="0" smtClean="0"/>
              <a:t>=TAUX(10;199,7;1000)</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financières</a:t>
            </a:r>
            <a:endParaRPr lang="fr-FR" dirty="0"/>
          </a:p>
        </p:txBody>
      </p:sp>
      <p:sp>
        <p:nvSpPr>
          <p:cNvPr id="3" name="Espace réservé du contenu 2"/>
          <p:cNvSpPr>
            <a:spLocks noGrp="1"/>
          </p:cNvSpPr>
          <p:nvPr>
            <p:ph sz="quarter" idx="1"/>
          </p:nvPr>
        </p:nvSpPr>
        <p:spPr>
          <a:xfrm>
            <a:off x="457200" y="1628800"/>
            <a:ext cx="7859216" cy="4873752"/>
          </a:xfrm>
        </p:spPr>
        <p:txBody>
          <a:bodyPr/>
          <a:lstStyle/>
          <a:p>
            <a:r>
              <a:rPr lang="fr-FR" dirty="0" smtClean="0"/>
              <a:t>Exemple</a:t>
            </a:r>
          </a:p>
          <a:p>
            <a:pPr lvl="1"/>
            <a:r>
              <a:rPr lang="fr-FR" dirty="0" smtClean="0"/>
              <a:t>=TAUX(10;199,25;-1000)</a:t>
            </a:r>
          </a:p>
        </p:txBody>
      </p:sp>
      <p:pic>
        <p:nvPicPr>
          <p:cNvPr id="4" name="Picture 2"/>
          <p:cNvPicPr>
            <a:picLocks noChangeAspect="1" noChangeArrowheads="1"/>
          </p:cNvPicPr>
          <p:nvPr/>
        </p:nvPicPr>
        <p:blipFill>
          <a:blip r:embed="rId3" cstate="print"/>
          <a:srcRect/>
          <a:stretch>
            <a:fillRect/>
          </a:stretch>
        </p:blipFill>
        <p:spPr bwMode="auto">
          <a:xfrm>
            <a:off x="1835696" y="2996952"/>
            <a:ext cx="4608512" cy="20130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financières</a:t>
            </a:r>
            <a:endParaRPr lang="fr-FR" dirty="0"/>
          </a:p>
        </p:txBody>
      </p:sp>
      <p:sp>
        <p:nvSpPr>
          <p:cNvPr id="3" name="Espace réservé du contenu 2"/>
          <p:cNvSpPr>
            <a:spLocks noGrp="1"/>
          </p:cNvSpPr>
          <p:nvPr>
            <p:ph sz="quarter" idx="1"/>
          </p:nvPr>
        </p:nvSpPr>
        <p:spPr>
          <a:xfrm>
            <a:off x="457200" y="1628800"/>
            <a:ext cx="7859216" cy="4873752"/>
          </a:xfrm>
        </p:spPr>
        <p:txBody>
          <a:bodyPr/>
          <a:lstStyle/>
          <a:p>
            <a:r>
              <a:rPr lang="fr-FR" dirty="0" smtClean="0"/>
              <a:t>Fonction NPM (calcul de la durée)</a:t>
            </a:r>
          </a:p>
          <a:p>
            <a:pPr lvl="1"/>
            <a:r>
              <a:rPr lang="fr-FR" dirty="0" smtClean="0"/>
              <a:t>Arguments :</a:t>
            </a:r>
          </a:p>
          <a:p>
            <a:pPr lvl="2"/>
            <a:r>
              <a:rPr lang="fr-FR" dirty="0" smtClean="0"/>
              <a:t>Taux (TAUX)</a:t>
            </a:r>
          </a:p>
          <a:p>
            <a:pPr lvl="2"/>
            <a:r>
              <a:rPr lang="fr-FR" dirty="0" smtClean="0"/>
              <a:t>Mensualité (VPM)</a:t>
            </a:r>
          </a:p>
          <a:p>
            <a:pPr lvl="2"/>
            <a:r>
              <a:rPr lang="fr-FR" dirty="0" smtClean="0"/>
              <a:t>Valeur actuelle (VA)</a:t>
            </a:r>
          </a:p>
          <a:p>
            <a:pPr lvl="2"/>
            <a:r>
              <a:rPr lang="fr-FR" dirty="0" smtClean="0"/>
              <a:t>(Valeur capitalisé)</a:t>
            </a:r>
          </a:p>
          <a:p>
            <a:pPr lvl="2"/>
            <a:r>
              <a:rPr lang="fr-FR" dirty="0" smtClean="0"/>
              <a:t>(Type)</a:t>
            </a:r>
          </a:p>
          <a:p>
            <a:pPr lvl="2"/>
            <a:r>
              <a:rPr lang="fr-FR" dirty="0" smtClean="0"/>
              <a:t>(Estimation du taux)</a:t>
            </a:r>
          </a:p>
          <a:p>
            <a:pPr lvl="2"/>
            <a:endParaRPr lang="fr-FR" dirty="0" smtClean="0"/>
          </a:p>
          <a:p>
            <a:r>
              <a:rPr lang="fr-FR" dirty="0" smtClean="0"/>
              <a:t>Exemple</a:t>
            </a:r>
          </a:p>
          <a:p>
            <a:pPr lvl="1"/>
            <a:r>
              <a:rPr lang="fr-FR" dirty="0" smtClean="0"/>
              <a:t>= NPM(TAUX;VPM;VA;[VC];[TYPE];[ESTIMATION])</a:t>
            </a:r>
          </a:p>
          <a:p>
            <a:pPr lvl="1"/>
            <a:r>
              <a:rPr lang="fr-FR" dirty="0" smtClean="0"/>
              <a:t>=NPM(15%;199,7; -1000)</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financières</a:t>
            </a:r>
            <a:endParaRPr lang="fr-FR" dirty="0"/>
          </a:p>
        </p:txBody>
      </p:sp>
      <p:sp>
        <p:nvSpPr>
          <p:cNvPr id="3" name="Espace réservé du contenu 2"/>
          <p:cNvSpPr>
            <a:spLocks noGrp="1"/>
          </p:cNvSpPr>
          <p:nvPr>
            <p:ph sz="quarter" idx="1"/>
          </p:nvPr>
        </p:nvSpPr>
        <p:spPr>
          <a:xfrm>
            <a:off x="457200" y="1628800"/>
            <a:ext cx="7859216" cy="4873752"/>
          </a:xfrm>
        </p:spPr>
        <p:txBody>
          <a:bodyPr/>
          <a:lstStyle/>
          <a:p>
            <a:r>
              <a:rPr lang="fr-FR" dirty="0" smtClean="0"/>
              <a:t>Exemple</a:t>
            </a:r>
          </a:p>
          <a:p>
            <a:pPr lvl="1"/>
            <a:r>
              <a:rPr lang="fr-FR" dirty="0" smtClean="0"/>
              <a:t>=NPM(15%;199,7;1000)</a:t>
            </a:r>
          </a:p>
          <a:p>
            <a:pPr lvl="1"/>
            <a:endParaRPr lang="fr-FR" dirty="0" smtClean="0"/>
          </a:p>
        </p:txBody>
      </p:sp>
      <p:pic>
        <p:nvPicPr>
          <p:cNvPr id="10242" name="Picture 2"/>
          <p:cNvPicPr>
            <a:picLocks noChangeAspect="1" noChangeArrowheads="1"/>
          </p:cNvPicPr>
          <p:nvPr/>
        </p:nvPicPr>
        <p:blipFill>
          <a:blip r:embed="rId3" cstate="print"/>
          <a:srcRect/>
          <a:stretch>
            <a:fillRect/>
          </a:stretch>
        </p:blipFill>
        <p:spPr bwMode="auto">
          <a:xfrm>
            <a:off x="1259632" y="2924944"/>
            <a:ext cx="5769238" cy="2376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a:t>
            </a:r>
            <a:endParaRPr lang="fr-FR" dirty="0"/>
          </a:p>
        </p:txBody>
      </p:sp>
      <p:sp>
        <p:nvSpPr>
          <p:cNvPr id="3" name="Espace réservé du contenu 2"/>
          <p:cNvSpPr>
            <a:spLocks noGrp="1"/>
          </p:cNvSpPr>
          <p:nvPr>
            <p:ph sz="quarter" idx="1"/>
          </p:nvPr>
        </p:nvSpPr>
        <p:spPr/>
        <p:txBody>
          <a:bodyPr/>
          <a:lstStyle/>
          <a:p>
            <a:r>
              <a:rPr lang="fr-FR" dirty="0" smtClean="0"/>
              <a:t>Un tableau sur Excel est un objet indivisible</a:t>
            </a:r>
          </a:p>
          <a:p>
            <a:pPr lvl="1"/>
            <a:r>
              <a:rPr lang="fr-FR" dirty="0" smtClean="0"/>
              <a:t>Les traitements s’appliquent aux colonnes (exemple : une formule)</a:t>
            </a:r>
          </a:p>
          <a:p>
            <a:pPr lvl="1"/>
            <a:r>
              <a:rPr lang="fr-FR" dirty="0" smtClean="0"/>
              <a:t>Les données s’insèrent en lignes</a:t>
            </a:r>
          </a:p>
          <a:p>
            <a:pPr lvl="1"/>
            <a:r>
              <a:rPr lang="fr-FR" dirty="0" smtClean="0"/>
              <a:t>Des formules générales peuvent être positionnées sur un tableau (somme, moyenne)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a:t>
            </a:r>
            <a:endParaRPr lang="fr-FR" dirty="0"/>
          </a:p>
        </p:txBody>
      </p:sp>
      <p:pic>
        <p:nvPicPr>
          <p:cNvPr id="397314" name="Picture 2"/>
          <p:cNvPicPr>
            <a:picLocks noChangeAspect="1" noChangeArrowheads="1"/>
          </p:cNvPicPr>
          <p:nvPr/>
        </p:nvPicPr>
        <p:blipFill>
          <a:blip r:embed="rId2" cstate="print"/>
          <a:srcRect/>
          <a:stretch>
            <a:fillRect/>
          </a:stretch>
        </p:blipFill>
        <p:spPr bwMode="auto">
          <a:xfrm>
            <a:off x="214282" y="1285860"/>
            <a:ext cx="4642282" cy="3357586"/>
          </a:xfrm>
          <a:prstGeom prst="rect">
            <a:avLst/>
          </a:prstGeom>
          <a:noFill/>
          <a:ln w="9525">
            <a:noFill/>
            <a:miter lim="800000"/>
            <a:headEnd/>
            <a:tailEnd/>
          </a:ln>
          <a:effectLst/>
        </p:spPr>
      </p:pic>
      <p:pic>
        <p:nvPicPr>
          <p:cNvPr id="397315" name="Picture 3"/>
          <p:cNvPicPr>
            <a:picLocks noChangeAspect="1" noChangeArrowheads="1"/>
          </p:cNvPicPr>
          <p:nvPr/>
        </p:nvPicPr>
        <p:blipFill>
          <a:blip r:embed="rId3" cstate="print"/>
          <a:srcRect/>
          <a:stretch>
            <a:fillRect/>
          </a:stretch>
        </p:blipFill>
        <p:spPr bwMode="auto">
          <a:xfrm>
            <a:off x="4857752" y="3357562"/>
            <a:ext cx="4286248" cy="2368134"/>
          </a:xfrm>
          <a:prstGeom prst="rect">
            <a:avLst/>
          </a:prstGeom>
          <a:noFill/>
          <a:ln w="9525">
            <a:noFill/>
            <a:miter lim="800000"/>
            <a:headEnd/>
            <a:tailEnd/>
          </a:ln>
          <a:effectLst/>
        </p:spPr>
      </p:pic>
      <p:sp>
        <p:nvSpPr>
          <p:cNvPr id="6" name="Flèche droite 5"/>
          <p:cNvSpPr/>
          <p:nvPr/>
        </p:nvSpPr>
        <p:spPr>
          <a:xfrm rot="2711626">
            <a:off x="4347281" y="4848721"/>
            <a:ext cx="92869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a:t>
            </a:r>
            <a:endParaRPr lang="fr-FR" dirty="0"/>
          </a:p>
        </p:txBody>
      </p:sp>
      <p:pic>
        <p:nvPicPr>
          <p:cNvPr id="398338" name="Picture 2"/>
          <p:cNvPicPr>
            <a:picLocks noChangeAspect="1" noChangeArrowheads="1"/>
          </p:cNvPicPr>
          <p:nvPr/>
        </p:nvPicPr>
        <p:blipFill>
          <a:blip r:embed="rId2" cstate="print"/>
          <a:srcRect/>
          <a:stretch>
            <a:fillRect/>
          </a:stretch>
        </p:blipFill>
        <p:spPr bwMode="auto">
          <a:xfrm>
            <a:off x="1" y="2490789"/>
            <a:ext cx="9143999" cy="1480171"/>
          </a:xfrm>
          <a:prstGeom prst="rect">
            <a:avLst/>
          </a:prstGeom>
          <a:noFill/>
          <a:ln w="9525">
            <a:noFill/>
            <a:miter lim="800000"/>
            <a:headEnd/>
            <a:tailEnd/>
          </a:ln>
          <a:effectLst/>
        </p:spPr>
      </p:pic>
      <p:sp>
        <p:nvSpPr>
          <p:cNvPr id="5" name="Espace réservé du contenu 2"/>
          <p:cNvSpPr>
            <a:spLocks noGrp="1"/>
          </p:cNvSpPr>
          <p:nvPr>
            <p:ph sz="quarter" idx="1"/>
          </p:nvPr>
        </p:nvSpPr>
        <p:spPr>
          <a:xfrm>
            <a:off x="301752" y="1527048"/>
            <a:ext cx="8503920" cy="4572000"/>
          </a:xfrm>
        </p:spPr>
        <p:txBody>
          <a:bodyPr/>
          <a:lstStyle/>
          <a:p>
            <a:r>
              <a:rPr lang="fr-FR" dirty="0" smtClean="0"/>
              <a:t>Nouvel onglet « Création »</a:t>
            </a:r>
          </a:p>
          <a:p>
            <a:endParaRPr lang="fr-FR" dirty="0" smtClean="0"/>
          </a:p>
          <a:p>
            <a:endParaRPr lang="fr-FR" dirty="0" smtClean="0"/>
          </a:p>
          <a:p>
            <a:endParaRPr lang="fr-FR" dirty="0" smtClean="0"/>
          </a:p>
          <a:p>
            <a:endParaRPr lang="fr-FR" dirty="0" smtClean="0"/>
          </a:p>
          <a:p>
            <a:r>
              <a:rPr lang="fr-FR" dirty="0" smtClean="0"/>
              <a:t>Possibilité sur le tableau</a:t>
            </a:r>
          </a:p>
          <a:p>
            <a:pPr lvl="1"/>
            <a:r>
              <a:rPr lang="fr-FR" dirty="0" smtClean="0"/>
              <a:t>Créer un sous-total, total, champ calculé.</a:t>
            </a:r>
            <a:endParaRPr lang="fr-F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Tri</a:t>
            </a:r>
            <a:endParaRPr lang="fr-FR" dirty="0"/>
          </a:p>
        </p:txBody>
      </p:sp>
      <p:sp>
        <p:nvSpPr>
          <p:cNvPr id="3" name="Espace réservé du contenu 2"/>
          <p:cNvSpPr>
            <a:spLocks noGrp="1"/>
          </p:cNvSpPr>
          <p:nvPr>
            <p:ph sz="quarter" idx="1"/>
          </p:nvPr>
        </p:nvSpPr>
        <p:spPr/>
        <p:txBody>
          <a:bodyPr/>
          <a:lstStyle/>
          <a:p>
            <a:r>
              <a:rPr lang="fr-FR" dirty="0" smtClean="0"/>
              <a:t>Définition :</a:t>
            </a:r>
          </a:p>
          <a:p>
            <a:pPr lvl="1"/>
            <a:r>
              <a:rPr lang="fr-FR" dirty="0" smtClean="0"/>
              <a:t>Le tri porte sur une colonne d’une zone de données (qu’il soit identifié en tant que tableau ou non)</a:t>
            </a:r>
          </a:p>
          <a:p>
            <a:pPr lvl="1"/>
            <a:r>
              <a:rPr lang="fr-FR" dirty="0" smtClean="0"/>
              <a:t>Tri simple</a:t>
            </a:r>
          </a:p>
          <a:p>
            <a:pPr lvl="2"/>
            <a:r>
              <a:rPr lang="fr-FR" dirty="0" smtClean="0"/>
              <a:t>Sélection de la colonne =&gt; tri de A à Z / de Z à A</a:t>
            </a:r>
          </a:p>
          <a:p>
            <a:pPr lvl="2"/>
            <a:endParaRPr lang="fr-FR" dirty="0" smtClean="0"/>
          </a:p>
          <a:p>
            <a:pPr lvl="2"/>
            <a:endParaRPr lang="fr-FR" dirty="0" smtClean="0"/>
          </a:p>
        </p:txBody>
      </p:sp>
      <p:pic>
        <p:nvPicPr>
          <p:cNvPr id="136193" name="Picture 1"/>
          <p:cNvPicPr>
            <a:picLocks noChangeAspect="1" noChangeArrowheads="1"/>
          </p:cNvPicPr>
          <p:nvPr/>
        </p:nvPicPr>
        <p:blipFill>
          <a:blip r:embed="rId2" cstate="print"/>
          <a:srcRect/>
          <a:stretch>
            <a:fillRect/>
          </a:stretch>
        </p:blipFill>
        <p:spPr bwMode="auto">
          <a:xfrm>
            <a:off x="1571604" y="3643314"/>
            <a:ext cx="4857752" cy="2341386"/>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Zoom sur…</a:t>
            </a:r>
            <a:endParaRPr lang="fr-FR" dirty="0"/>
          </a:p>
        </p:txBody>
      </p:sp>
      <p:sp>
        <p:nvSpPr>
          <p:cNvPr id="3" name="Espace réservé du contenu 2"/>
          <p:cNvSpPr>
            <a:spLocks noGrp="1"/>
          </p:cNvSpPr>
          <p:nvPr>
            <p:ph sz="quarter" idx="1"/>
          </p:nvPr>
        </p:nvSpPr>
        <p:spPr/>
        <p:txBody>
          <a:bodyPr>
            <a:normAutofit/>
          </a:bodyPr>
          <a:lstStyle/>
          <a:p>
            <a:r>
              <a:rPr lang="fr-FR" dirty="0" smtClean="0"/>
              <a:t>Fonctions Excel</a:t>
            </a:r>
          </a:p>
          <a:p>
            <a:pPr lvl="1"/>
            <a:r>
              <a:rPr lang="fr-FR" dirty="0" smtClean="0"/>
              <a:t>RechercheH</a:t>
            </a:r>
          </a:p>
          <a:p>
            <a:pPr lvl="1"/>
            <a:r>
              <a:rPr lang="fr-FR" dirty="0" smtClean="0"/>
              <a:t>RechercheV</a:t>
            </a:r>
          </a:p>
          <a:p>
            <a:pPr lvl="1"/>
            <a:r>
              <a:rPr lang="fr-FR" dirty="0" smtClean="0"/>
              <a:t>Index</a:t>
            </a:r>
          </a:p>
          <a:p>
            <a:pPr lvl="1"/>
            <a:r>
              <a:rPr lang="fr-FR" dirty="0" smtClean="0"/>
              <a:t>Index Equiv</a:t>
            </a:r>
          </a:p>
          <a:p>
            <a:pPr lvl="1"/>
            <a:r>
              <a:rPr lang="fr-FR" dirty="0" smtClean="0"/>
              <a:t>Gauche / Droite</a:t>
            </a:r>
          </a:p>
          <a:p>
            <a:r>
              <a:rPr lang="fr-FR" dirty="0" smtClean="0"/>
              <a:t>Raccourcis</a:t>
            </a:r>
          </a:p>
          <a:p>
            <a:pPr lvl="1"/>
            <a:r>
              <a:rPr lang="fr-FR" dirty="0" smtClean="0"/>
              <a:t>F2, Ctrl+Entrée… </a:t>
            </a:r>
          </a:p>
          <a:p>
            <a:pPr lvl="1"/>
            <a:endParaRPr lang="fr-FR"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Tri</a:t>
            </a:r>
            <a:endParaRPr lang="fr-FR" dirty="0"/>
          </a:p>
        </p:txBody>
      </p:sp>
      <p:sp>
        <p:nvSpPr>
          <p:cNvPr id="3" name="Espace réservé du contenu 2"/>
          <p:cNvSpPr>
            <a:spLocks noGrp="1"/>
          </p:cNvSpPr>
          <p:nvPr>
            <p:ph sz="quarter" idx="1"/>
          </p:nvPr>
        </p:nvSpPr>
        <p:spPr/>
        <p:txBody>
          <a:bodyPr/>
          <a:lstStyle/>
          <a:p>
            <a:r>
              <a:rPr lang="fr-FR" dirty="0" smtClean="0"/>
              <a:t>Définition</a:t>
            </a:r>
          </a:p>
          <a:p>
            <a:pPr lvl="1"/>
            <a:r>
              <a:rPr lang="fr-FR" dirty="0" smtClean="0"/>
              <a:t>Tri avancée</a:t>
            </a:r>
          </a:p>
          <a:p>
            <a:pPr lvl="2"/>
            <a:r>
              <a:rPr lang="fr-FR" dirty="0" smtClean="0"/>
              <a:t>Combinaison de plusieurs colonnes</a:t>
            </a:r>
          </a:p>
          <a:p>
            <a:endParaRPr lang="fr-FR" dirty="0"/>
          </a:p>
        </p:txBody>
      </p:sp>
      <p:pic>
        <p:nvPicPr>
          <p:cNvPr id="399362" name="Picture 2"/>
          <p:cNvPicPr>
            <a:picLocks noChangeAspect="1" noChangeArrowheads="1"/>
          </p:cNvPicPr>
          <p:nvPr/>
        </p:nvPicPr>
        <p:blipFill>
          <a:blip r:embed="rId2" cstate="print"/>
          <a:srcRect/>
          <a:stretch>
            <a:fillRect/>
          </a:stretch>
        </p:blipFill>
        <p:spPr bwMode="auto">
          <a:xfrm>
            <a:off x="357158" y="2786058"/>
            <a:ext cx="2143140" cy="1794257"/>
          </a:xfrm>
          <a:prstGeom prst="rect">
            <a:avLst/>
          </a:prstGeom>
          <a:noFill/>
          <a:ln w="9525">
            <a:noFill/>
            <a:miter lim="800000"/>
            <a:headEnd/>
            <a:tailEnd/>
          </a:ln>
          <a:effectLst/>
        </p:spPr>
      </p:pic>
      <p:pic>
        <p:nvPicPr>
          <p:cNvPr id="399363" name="Picture 3"/>
          <p:cNvPicPr>
            <a:picLocks noChangeAspect="1" noChangeArrowheads="1"/>
          </p:cNvPicPr>
          <p:nvPr/>
        </p:nvPicPr>
        <p:blipFill>
          <a:blip r:embed="rId3" cstate="print"/>
          <a:srcRect/>
          <a:stretch>
            <a:fillRect/>
          </a:stretch>
        </p:blipFill>
        <p:spPr bwMode="auto">
          <a:xfrm>
            <a:off x="2714612" y="2786058"/>
            <a:ext cx="6223165" cy="2471736"/>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Filtres</a:t>
            </a:r>
            <a:endParaRPr lang="fr-FR" dirty="0"/>
          </a:p>
        </p:txBody>
      </p:sp>
      <p:sp>
        <p:nvSpPr>
          <p:cNvPr id="3" name="Espace réservé du contenu 2"/>
          <p:cNvSpPr>
            <a:spLocks noGrp="1"/>
          </p:cNvSpPr>
          <p:nvPr>
            <p:ph sz="quarter" idx="1"/>
          </p:nvPr>
        </p:nvSpPr>
        <p:spPr/>
        <p:txBody>
          <a:bodyPr>
            <a:normAutofit/>
          </a:bodyPr>
          <a:lstStyle/>
          <a:p>
            <a:r>
              <a:rPr lang="fr-FR" sz="2400" dirty="0" smtClean="0"/>
              <a:t>Filtres : permet d’afficher seulement certaines valeurs d’une colonne d’une zone de données (tableau ou non).</a:t>
            </a:r>
          </a:p>
          <a:p>
            <a:r>
              <a:rPr lang="fr-FR" sz="2400" dirty="0" smtClean="0"/>
              <a:t>Ajouter des filtres (Ctrl + </a:t>
            </a:r>
            <a:r>
              <a:rPr lang="fr-FR" sz="2400" dirty="0" err="1" smtClean="0"/>
              <a:t>Maj</a:t>
            </a:r>
            <a:r>
              <a:rPr lang="fr-FR" sz="2400" dirty="0" smtClean="0"/>
              <a:t> + L)</a:t>
            </a:r>
          </a:p>
          <a:p>
            <a:pPr lvl="1"/>
            <a:r>
              <a:rPr lang="fr-FR" sz="2000" dirty="0" smtClean="0"/>
              <a:t>Onglet Accueil</a:t>
            </a:r>
            <a:endParaRPr lang="fr-FR" sz="2000" dirty="0"/>
          </a:p>
        </p:txBody>
      </p:sp>
      <p:pic>
        <p:nvPicPr>
          <p:cNvPr id="1026" name="Picture 2"/>
          <p:cNvPicPr>
            <a:picLocks noChangeAspect="1" noChangeArrowheads="1"/>
          </p:cNvPicPr>
          <p:nvPr/>
        </p:nvPicPr>
        <p:blipFill>
          <a:blip r:embed="rId2" cstate="print"/>
          <a:srcRect/>
          <a:stretch>
            <a:fillRect/>
          </a:stretch>
        </p:blipFill>
        <p:spPr bwMode="auto">
          <a:xfrm>
            <a:off x="1714480" y="3143248"/>
            <a:ext cx="6486932" cy="30003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Filtres</a:t>
            </a:r>
            <a:endParaRPr lang="fr-FR" dirty="0"/>
          </a:p>
        </p:txBody>
      </p:sp>
      <p:sp>
        <p:nvSpPr>
          <p:cNvPr id="3" name="Espace réservé du contenu 2"/>
          <p:cNvSpPr>
            <a:spLocks noGrp="1"/>
          </p:cNvSpPr>
          <p:nvPr>
            <p:ph sz="quarter" idx="1"/>
          </p:nvPr>
        </p:nvSpPr>
        <p:spPr/>
        <p:txBody>
          <a:bodyPr/>
          <a:lstStyle/>
          <a:p>
            <a:r>
              <a:rPr lang="fr-FR" dirty="0" smtClean="0"/>
              <a:t>3 options de filtres (clic sur la flèche associée à la colonne)</a:t>
            </a:r>
          </a:p>
          <a:p>
            <a:pPr lvl="1"/>
            <a:r>
              <a:rPr lang="fr-FR" dirty="0" smtClean="0"/>
              <a:t>Choix d’une ou plusieurs valeurs</a:t>
            </a:r>
          </a:p>
        </p:txBody>
      </p:sp>
      <p:pic>
        <p:nvPicPr>
          <p:cNvPr id="2050" name="Picture 2"/>
          <p:cNvPicPr>
            <a:picLocks noChangeAspect="1" noChangeArrowheads="1"/>
          </p:cNvPicPr>
          <p:nvPr/>
        </p:nvPicPr>
        <p:blipFill>
          <a:blip r:embed="rId2" cstate="print"/>
          <a:srcRect/>
          <a:stretch>
            <a:fillRect/>
          </a:stretch>
        </p:blipFill>
        <p:spPr bwMode="auto">
          <a:xfrm>
            <a:off x="3131840" y="3068960"/>
            <a:ext cx="2088232" cy="32397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Filtres</a:t>
            </a:r>
            <a:endParaRPr lang="fr-FR" dirty="0"/>
          </a:p>
        </p:txBody>
      </p:sp>
      <p:sp>
        <p:nvSpPr>
          <p:cNvPr id="3" name="Espace réservé du contenu 2"/>
          <p:cNvSpPr>
            <a:spLocks noGrp="1"/>
          </p:cNvSpPr>
          <p:nvPr>
            <p:ph sz="quarter" idx="1"/>
          </p:nvPr>
        </p:nvSpPr>
        <p:spPr/>
        <p:txBody>
          <a:bodyPr/>
          <a:lstStyle/>
          <a:p>
            <a:r>
              <a:rPr lang="fr-FR" dirty="0" smtClean="0"/>
              <a:t>3 options de filtres</a:t>
            </a:r>
          </a:p>
          <a:p>
            <a:pPr lvl="1"/>
            <a:r>
              <a:rPr lang="fr-FR" dirty="0" smtClean="0"/>
              <a:t>Choix d’une ou plusieurs couleurs</a:t>
            </a:r>
          </a:p>
          <a:p>
            <a:pPr lvl="1"/>
            <a:endParaRPr lang="fr-FR" dirty="0" smtClean="0"/>
          </a:p>
          <a:p>
            <a:pPr lvl="1"/>
            <a:endParaRPr lang="fr-FR" dirty="0" smtClean="0"/>
          </a:p>
        </p:txBody>
      </p:sp>
      <p:pic>
        <p:nvPicPr>
          <p:cNvPr id="2051" name="Picture 3"/>
          <p:cNvPicPr>
            <a:picLocks noChangeAspect="1" noChangeArrowheads="1"/>
          </p:cNvPicPr>
          <p:nvPr/>
        </p:nvPicPr>
        <p:blipFill>
          <a:blip r:embed="rId2" cstate="print"/>
          <a:srcRect/>
          <a:stretch>
            <a:fillRect/>
          </a:stretch>
        </p:blipFill>
        <p:spPr bwMode="auto">
          <a:xfrm>
            <a:off x="1763688" y="2564904"/>
            <a:ext cx="3816424" cy="3651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Filtres</a:t>
            </a:r>
            <a:endParaRPr lang="fr-FR" dirty="0"/>
          </a:p>
        </p:txBody>
      </p:sp>
      <p:sp>
        <p:nvSpPr>
          <p:cNvPr id="3" name="Espace réservé du contenu 2"/>
          <p:cNvSpPr>
            <a:spLocks noGrp="1"/>
          </p:cNvSpPr>
          <p:nvPr>
            <p:ph sz="quarter" idx="1"/>
          </p:nvPr>
        </p:nvSpPr>
        <p:spPr/>
        <p:txBody>
          <a:bodyPr/>
          <a:lstStyle/>
          <a:p>
            <a:r>
              <a:rPr lang="fr-FR" dirty="0" smtClean="0"/>
              <a:t>3 options de filtres</a:t>
            </a:r>
          </a:p>
          <a:p>
            <a:pPr lvl="1"/>
            <a:r>
              <a:rPr lang="fr-FR" dirty="0" smtClean="0"/>
              <a:t>Choix d’une opération</a:t>
            </a:r>
            <a:endParaRPr lang="fr-FR" dirty="0"/>
          </a:p>
        </p:txBody>
      </p:sp>
      <p:pic>
        <p:nvPicPr>
          <p:cNvPr id="3074" name="Picture 2"/>
          <p:cNvPicPr>
            <a:picLocks noChangeAspect="1" noChangeArrowheads="1"/>
          </p:cNvPicPr>
          <p:nvPr/>
        </p:nvPicPr>
        <p:blipFill>
          <a:blip r:embed="rId2" cstate="print"/>
          <a:srcRect/>
          <a:stretch>
            <a:fillRect/>
          </a:stretch>
        </p:blipFill>
        <p:spPr bwMode="auto">
          <a:xfrm>
            <a:off x="323528" y="2420888"/>
            <a:ext cx="4105275" cy="36766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932040" y="2492896"/>
            <a:ext cx="3429000" cy="2238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a:t>
            </a:r>
            <a:endParaRPr lang="fr-FR" dirty="0"/>
          </a:p>
        </p:txBody>
      </p:sp>
      <p:sp>
        <p:nvSpPr>
          <p:cNvPr id="3" name="Espace réservé du contenu 2"/>
          <p:cNvSpPr>
            <a:spLocks noGrp="1"/>
          </p:cNvSpPr>
          <p:nvPr>
            <p:ph sz="quarter" idx="1"/>
          </p:nvPr>
        </p:nvSpPr>
        <p:spPr/>
        <p:txBody>
          <a:bodyPr>
            <a:normAutofit/>
          </a:bodyPr>
          <a:lstStyle/>
          <a:p>
            <a:r>
              <a:rPr lang="fr-FR" dirty="0" smtClean="0"/>
              <a:t>Exercice 3</a:t>
            </a:r>
          </a:p>
          <a:p>
            <a:pPr lvl="1"/>
            <a:r>
              <a:rPr lang="fr-FR" dirty="0" smtClean="0"/>
              <a:t>Créer un tableau de flux de trésorerie</a:t>
            </a:r>
          </a:p>
          <a:p>
            <a:pPr lvl="1"/>
            <a:r>
              <a:rPr lang="fr-FR" dirty="0" smtClean="0"/>
              <a:t>Examiner les méthodes de Laplace, Wald (Maximin), Maximax, Minimax, Hurwicz</a:t>
            </a:r>
          </a:p>
          <a:p>
            <a:pPr lvl="1"/>
            <a:r>
              <a:rPr lang="fr-FR" dirty="0" smtClean="0"/>
              <a:t>Tableau de critères de décision</a:t>
            </a:r>
          </a:p>
          <a:p>
            <a:pPr lvl="1"/>
            <a:r>
              <a:rPr lang="fr-FR" dirty="0" smtClean="0"/>
              <a:t>Décisions</a:t>
            </a:r>
          </a:p>
          <a:p>
            <a:endParaRPr lang="fr-FR" dirty="0" smtClean="0"/>
          </a:p>
        </p:txBody>
      </p:sp>
      <p:graphicFrame>
        <p:nvGraphicFramePr>
          <p:cNvPr id="4" name="Objet 3"/>
          <p:cNvGraphicFramePr>
            <a:graphicFrameLocks noChangeAspect="1"/>
          </p:cNvGraphicFramePr>
          <p:nvPr>
            <p:extLst>
              <p:ext uri="{D42A27DB-BD31-4B8C-83A1-F6EECF244321}">
                <p14:modId xmlns:p14="http://schemas.microsoft.com/office/powerpoint/2010/main" val="2549301572"/>
              </p:ext>
            </p:extLst>
          </p:nvPr>
        </p:nvGraphicFramePr>
        <p:xfrm>
          <a:off x="4000496" y="4230208"/>
          <a:ext cx="1354676" cy="1143008"/>
        </p:xfrm>
        <a:graphic>
          <a:graphicData uri="http://schemas.openxmlformats.org/presentationml/2006/ole">
            <mc:AlternateContent xmlns:mc="http://schemas.openxmlformats.org/markup-compatibility/2006">
              <mc:Choice xmlns:v="urn:schemas-microsoft-com:vml" Requires="v">
                <p:oleObj spid="_x0000_s139297" name="Worksheet" showAsIcon="1" r:id="rId4" imgW="914400" imgH="771525" progId="Excel.Sheet.8">
                  <p:embed/>
                </p:oleObj>
              </mc:Choice>
              <mc:Fallback>
                <p:oleObj name="Worksheet" showAsIcon="1" r:id="rId4" imgW="914400" imgH="771525" progId="Excel.Sheet.8">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496" y="4230208"/>
                        <a:ext cx="1354676" cy="11430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 VBA</a:t>
            </a:r>
            <a:endParaRPr lang="fr-FR" dirty="0"/>
          </a:p>
        </p:txBody>
      </p:sp>
      <p:sp>
        <p:nvSpPr>
          <p:cNvPr id="3" name="Espace réservé du contenu 2"/>
          <p:cNvSpPr>
            <a:spLocks noGrp="1"/>
          </p:cNvSpPr>
          <p:nvPr>
            <p:ph sz="quarter" idx="1"/>
          </p:nvPr>
        </p:nvSpPr>
        <p:spPr>
          <a:xfrm>
            <a:off x="428596" y="1285860"/>
            <a:ext cx="7467600" cy="4205064"/>
          </a:xfrm>
        </p:spPr>
        <p:txBody>
          <a:bodyPr>
            <a:normAutofit/>
          </a:bodyPr>
          <a:lstStyle/>
          <a:p>
            <a:r>
              <a:rPr lang="fr-FR" dirty="0" smtClean="0"/>
              <a:t>Visual Basic for Application (ALT+F11):</a:t>
            </a:r>
          </a:p>
          <a:p>
            <a:pPr lvl="1"/>
            <a:r>
              <a:rPr lang="fr-FR" dirty="0" smtClean="0"/>
              <a:t>Langage de programmation pour compléter l’usage d’Excel</a:t>
            </a:r>
          </a:p>
          <a:p>
            <a:pPr lvl="1"/>
            <a:r>
              <a:rPr lang="fr-FR" dirty="0" smtClean="0"/>
              <a:t>Il permet de créer des fonctions pour Excel, des macros, et des procédures et applications avec formulaires.</a:t>
            </a:r>
          </a:p>
          <a:p>
            <a:pPr lvl="1"/>
            <a:r>
              <a:rPr lang="fr-FR" dirty="0" smtClean="0"/>
              <a:t>Fonction : fonction que l’on applique sur Excel (comme =SOMME())</a:t>
            </a:r>
          </a:p>
          <a:p>
            <a:pPr lvl="1"/>
            <a:r>
              <a:rPr lang="fr-FR" dirty="0" smtClean="0"/>
              <a:t>Macro : procédures simples ou complexes, interagissant ou non avec Excel</a:t>
            </a:r>
          </a:p>
          <a:p>
            <a:pPr lvl="1"/>
            <a:r>
              <a:rPr lang="fr-FR" dirty="0" smtClean="0"/>
              <a:t>Formulaire : Fenêtre applicative</a:t>
            </a:r>
          </a:p>
          <a:p>
            <a:endParaRPr lang="fr-FR" dirty="0" smtClean="0"/>
          </a:p>
        </p:txBody>
      </p:sp>
      <p:pic>
        <p:nvPicPr>
          <p:cNvPr id="1026" name="Picture 2"/>
          <p:cNvPicPr>
            <a:picLocks noChangeAspect="1" noChangeArrowheads="1"/>
          </p:cNvPicPr>
          <p:nvPr/>
        </p:nvPicPr>
        <p:blipFill>
          <a:blip r:embed="rId3" cstate="print"/>
          <a:srcRect/>
          <a:stretch>
            <a:fillRect/>
          </a:stretch>
        </p:blipFill>
        <p:spPr bwMode="auto">
          <a:xfrm>
            <a:off x="1547664" y="5553075"/>
            <a:ext cx="6477000" cy="1304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 VBA</a:t>
            </a:r>
            <a:endParaRPr lang="fr-FR" dirty="0"/>
          </a:p>
        </p:txBody>
      </p:sp>
      <p:sp>
        <p:nvSpPr>
          <p:cNvPr id="3" name="Espace réservé du contenu 2"/>
          <p:cNvSpPr>
            <a:spLocks noGrp="1"/>
          </p:cNvSpPr>
          <p:nvPr>
            <p:ph sz="quarter" idx="1"/>
          </p:nvPr>
        </p:nvSpPr>
        <p:spPr/>
        <p:txBody>
          <a:bodyPr>
            <a:normAutofit/>
          </a:bodyPr>
          <a:lstStyle/>
          <a:p>
            <a:r>
              <a:rPr lang="fr-FR" dirty="0" smtClean="0"/>
              <a:t>Mini Programme</a:t>
            </a:r>
          </a:p>
          <a:p>
            <a:pPr lvl="1"/>
            <a:r>
              <a:rPr lang="fr-FR" dirty="0" smtClean="0"/>
              <a:t>Création d’une fenêtre</a:t>
            </a:r>
          </a:p>
          <a:p>
            <a:pPr lvl="1"/>
            <a:r>
              <a:rPr lang="fr-FR" dirty="0" smtClean="0"/>
              <a:t>Création d’une zone de texte</a:t>
            </a:r>
          </a:p>
          <a:p>
            <a:pPr lvl="1"/>
            <a:r>
              <a:rPr lang="fr-FR" dirty="0" smtClean="0"/>
              <a:t>Création d’un bouton</a:t>
            </a:r>
          </a:p>
          <a:p>
            <a:pPr lvl="1"/>
            <a:r>
              <a:rPr lang="fr-FR" dirty="0" smtClean="0"/>
              <a:t>Création d’un label</a:t>
            </a:r>
          </a:p>
        </p:txBody>
      </p:sp>
      <p:pic>
        <p:nvPicPr>
          <p:cNvPr id="11267" name="Picture 3"/>
          <p:cNvPicPr>
            <a:picLocks noChangeAspect="1" noChangeArrowheads="1"/>
          </p:cNvPicPr>
          <p:nvPr/>
        </p:nvPicPr>
        <p:blipFill>
          <a:blip r:embed="rId3" cstate="print"/>
          <a:srcRect/>
          <a:stretch>
            <a:fillRect/>
          </a:stretch>
        </p:blipFill>
        <p:spPr bwMode="auto">
          <a:xfrm>
            <a:off x="2123728" y="3645024"/>
            <a:ext cx="3888432" cy="2931280"/>
          </a:xfrm>
          <a:prstGeom prst="rect">
            <a:avLst/>
          </a:prstGeom>
          <a:noFill/>
          <a:ln w="9525">
            <a:noFill/>
            <a:miter lim="800000"/>
            <a:headEnd/>
            <a:tailEnd/>
          </a:ln>
        </p:spPr>
      </p:pic>
      <p:pic>
        <p:nvPicPr>
          <p:cNvPr id="11268" name="Picture 4"/>
          <p:cNvPicPr>
            <a:picLocks noChangeAspect="1" noChangeArrowheads="1"/>
          </p:cNvPicPr>
          <p:nvPr/>
        </p:nvPicPr>
        <p:blipFill>
          <a:blip r:embed="rId4" cstate="print"/>
          <a:srcRect/>
          <a:stretch>
            <a:fillRect/>
          </a:stretch>
        </p:blipFill>
        <p:spPr bwMode="auto">
          <a:xfrm>
            <a:off x="6156176" y="1484784"/>
            <a:ext cx="1728192" cy="19750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 VBA</a:t>
            </a:r>
            <a:endParaRPr lang="fr-FR" dirty="0"/>
          </a:p>
        </p:txBody>
      </p:sp>
      <p:sp>
        <p:nvSpPr>
          <p:cNvPr id="3" name="Espace réservé du contenu 2"/>
          <p:cNvSpPr>
            <a:spLocks noGrp="1"/>
          </p:cNvSpPr>
          <p:nvPr>
            <p:ph sz="quarter" idx="1"/>
          </p:nvPr>
        </p:nvSpPr>
        <p:spPr/>
        <p:txBody>
          <a:bodyPr>
            <a:normAutofit/>
          </a:bodyPr>
          <a:lstStyle/>
          <a:p>
            <a:r>
              <a:rPr lang="fr-FR" dirty="0" smtClean="0"/>
              <a:t>Les propriétés de chaque objet se situe dans la fenêtre de propriétés.</a:t>
            </a:r>
          </a:p>
        </p:txBody>
      </p:sp>
      <p:pic>
        <p:nvPicPr>
          <p:cNvPr id="12290" name="Picture 2"/>
          <p:cNvPicPr>
            <a:picLocks noChangeAspect="1" noChangeArrowheads="1"/>
          </p:cNvPicPr>
          <p:nvPr/>
        </p:nvPicPr>
        <p:blipFill>
          <a:blip r:embed="rId3" cstate="print"/>
          <a:srcRect/>
          <a:stretch>
            <a:fillRect/>
          </a:stretch>
        </p:blipFill>
        <p:spPr bwMode="auto">
          <a:xfrm>
            <a:off x="1235658" y="2492896"/>
            <a:ext cx="6874274" cy="41235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 VBA</a:t>
            </a:r>
            <a:endParaRPr lang="fr-FR" dirty="0"/>
          </a:p>
        </p:txBody>
      </p:sp>
      <p:sp>
        <p:nvSpPr>
          <p:cNvPr id="3" name="Espace réservé du contenu 2"/>
          <p:cNvSpPr>
            <a:spLocks noGrp="1"/>
          </p:cNvSpPr>
          <p:nvPr>
            <p:ph sz="quarter" idx="1"/>
          </p:nvPr>
        </p:nvSpPr>
        <p:spPr/>
        <p:txBody>
          <a:bodyPr>
            <a:normAutofit/>
          </a:bodyPr>
          <a:lstStyle/>
          <a:p>
            <a:r>
              <a:rPr lang="fr-FR" dirty="0" smtClean="0"/>
              <a:t>Saisir le code de l’objet dans la fenêtre « Code » pour l’évènement associé (ici Click). </a:t>
            </a:r>
          </a:p>
        </p:txBody>
      </p:sp>
      <p:pic>
        <p:nvPicPr>
          <p:cNvPr id="13314" name="Picture 2"/>
          <p:cNvPicPr>
            <a:picLocks noChangeAspect="1" noChangeArrowheads="1"/>
          </p:cNvPicPr>
          <p:nvPr/>
        </p:nvPicPr>
        <p:blipFill>
          <a:blip r:embed="rId3" cstate="print"/>
          <a:srcRect/>
          <a:stretch>
            <a:fillRect/>
          </a:stretch>
        </p:blipFill>
        <p:spPr bwMode="auto">
          <a:xfrm>
            <a:off x="1547664" y="2502196"/>
            <a:ext cx="6408712" cy="43558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Excel</a:t>
            </a:r>
            <a:endParaRPr lang="fr-FR" dirty="0"/>
          </a:p>
        </p:txBody>
      </p:sp>
      <p:sp>
        <p:nvSpPr>
          <p:cNvPr id="3" name="Espace réservé du contenu 2"/>
          <p:cNvSpPr>
            <a:spLocks noGrp="1"/>
          </p:cNvSpPr>
          <p:nvPr>
            <p:ph sz="quarter" idx="1"/>
          </p:nvPr>
        </p:nvSpPr>
        <p:spPr/>
        <p:txBody>
          <a:bodyPr>
            <a:normAutofit/>
          </a:bodyPr>
          <a:lstStyle/>
          <a:p>
            <a:r>
              <a:rPr lang="fr-FR" dirty="0" smtClean="0"/>
              <a:t>Permettent d’effectuer des opérations sur le tableur ;</a:t>
            </a:r>
          </a:p>
          <a:p>
            <a:r>
              <a:rPr lang="fr-FR" dirty="0" smtClean="0"/>
              <a:t>Accessibles de deux manières :</a:t>
            </a:r>
          </a:p>
          <a:p>
            <a:pPr lvl="1"/>
            <a:r>
              <a:rPr lang="fr-FR" dirty="0" smtClean="0"/>
              <a:t>Via l’IHM Excel </a:t>
            </a:r>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r>
              <a:rPr lang="fr-FR" dirty="0" smtClean="0"/>
              <a:t>Via la cellule de destination « =FORMULE »</a:t>
            </a:r>
          </a:p>
        </p:txBody>
      </p:sp>
      <p:pic>
        <p:nvPicPr>
          <p:cNvPr id="3075" name="Picture 3"/>
          <p:cNvPicPr>
            <a:picLocks noChangeAspect="1" noChangeArrowheads="1"/>
          </p:cNvPicPr>
          <p:nvPr/>
        </p:nvPicPr>
        <p:blipFill>
          <a:blip r:embed="rId3" cstate="print"/>
          <a:srcRect/>
          <a:stretch>
            <a:fillRect/>
          </a:stretch>
        </p:blipFill>
        <p:spPr bwMode="auto">
          <a:xfrm>
            <a:off x="3275856" y="2852936"/>
            <a:ext cx="4895850" cy="2552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 VBA</a:t>
            </a:r>
            <a:endParaRPr lang="fr-FR" dirty="0"/>
          </a:p>
        </p:txBody>
      </p:sp>
      <p:sp>
        <p:nvSpPr>
          <p:cNvPr id="3" name="Espace réservé du contenu 2"/>
          <p:cNvSpPr>
            <a:spLocks noGrp="1"/>
          </p:cNvSpPr>
          <p:nvPr>
            <p:ph sz="quarter" idx="1"/>
          </p:nvPr>
        </p:nvSpPr>
        <p:spPr/>
        <p:txBody>
          <a:bodyPr/>
          <a:lstStyle/>
          <a:p>
            <a:r>
              <a:rPr lang="fr-FR" dirty="0" smtClean="0"/>
              <a:t>Code pour changer la couleur d’une cellule</a:t>
            </a:r>
          </a:p>
          <a:p>
            <a:r>
              <a:rPr lang="fr-FR" dirty="0" smtClean="0"/>
              <a:t>2 méthodes</a:t>
            </a:r>
          </a:p>
          <a:p>
            <a:pPr lvl="1"/>
            <a:r>
              <a:rPr lang="fr-FR" dirty="0" smtClean="0"/>
              <a:t>Enregistrement du code</a:t>
            </a:r>
          </a:p>
          <a:p>
            <a:pPr lvl="1"/>
            <a:r>
              <a:rPr lang="fr-FR" dirty="0" smtClean="0"/>
              <a:t>Ecriture de la macro</a:t>
            </a:r>
          </a:p>
          <a:p>
            <a:pPr lvl="1"/>
            <a:r>
              <a:rPr lang="fr-FR" dirty="0" err="1" smtClean="0"/>
              <a:t>Selection.Interior.ColorIndex</a:t>
            </a:r>
            <a:r>
              <a:rPr lang="fr-FR" dirty="0" smtClean="0"/>
              <a:t> = 38</a:t>
            </a:r>
          </a:p>
          <a:p>
            <a:r>
              <a:rPr lang="fr-FR" dirty="0" smtClean="0"/>
              <a:t>Puis, associer ce code au bouton</a:t>
            </a:r>
          </a:p>
          <a:p>
            <a:endParaRPr lang="fr-FR" dirty="0" smtClean="0"/>
          </a:p>
          <a:p>
            <a:endParaRPr lang="fr-F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Contrôle de formulaire</a:t>
            </a:r>
            <a:endParaRPr lang="fr-FR" dirty="0"/>
          </a:p>
        </p:txBody>
      </p:sp>
      <p:sp>
        <p:nvSpPr>
          <p:cNvPr id="3" name="Espace réservé du contenu 2"/>
          <p:cNvSpPr>
            <a:spLocks noGrp="1"/>
          </p:cNvSpPr>
          <p:nvPr>
            <p:ph sz="quarter" idx="1"/>
          </p:nvPr>
        </p:nvSpPr>
        <p:spPr/>
        <p:txBody>
          <a:bodyPr>
            <a:normAutofit/>
          </a:bodyPr>
          <a:lstStyle/>
          <a:p>
            <a:r>
              <a:rPr lang="fr-FR" dirty="0" smtClean="0"/>
              <a:t>Les objets VBA dans Excel</a:t>
            </a:r>
          </a:p>
          <a:p>
            <a:pPr lvl="1"/>
            <a:r>
              <a:rPr lang="fr-FR" dirty="0" smtClean="0"/>
              <a:t>Créer une ListBox</a:t>
            </a:r>
          </a:p>
        </p:txBody>
      </p:sp>
      <p:pic>
        <p:nvPicPr>
          <p:cNvPr id="14338" name="Picture 2"/>
          <p:cNvPicPr>
            <a:picLocks noChangeAspect="1" noChangeArrowheads="1"/>
          </p:cNvPicPr>
          <p:nvPr/>
        </p:nvPicPr>
        <p:blipFill>
          <a:blip r:embed="rId3" cstate="print"/>
          <a:srcRect/>
          <a:stretch>
            <a:fillRect/>
          </a:stretch>
        </p:blipFill>
        <p:spPr bwMode="auto">
          <a:xfrm>
            <a:off x="251520" y="2492896"/>
            <a:ext cx="5499611" cy="2376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Contrôle de formulaire</a:t>
            </a:r>
            <a:endParaRPr lang="fr-FR" dirty="0"/>
          </a:p>
        </p:txBody>
      </p:sp>
      <p:sp>
        <p:nvSpPr>
          <p:cNvPr id="3" name="Espace réservé du contenu 2"/>
          <p:cNvSpPr>
            <a:spLocks noGrp="1"/>
          </p:cNvSpPr>
          <p:nvPr>
            <p:ph sz="quarter" idx="1"/>
          </p:nvPr>
        </p:nvSpPr>
        <p:spPr/>
        <p:txBody>
          <a:bodyPr>
            <a:normAutofit/>
          </a:bodyPr>
          <a:lstStyle/>
          <a:p>
            <a:r>
              <a:rPr lang="fr-FR" dirty="0" smtClean="0"/>
              <a:t>Sélectionner la ListBox puis cliquer sur « Format de contrôle »</a:t>
            </a:r>
          </a:p>
        </p:txBody>
      </p:sp>
      <p:pic>
        <p:nvPicPr>
          <p:cNvPr id="15362" name="Picture 2"/>
          <p:cNvPicPr>
            <a:picLocks noChangeAspect="1" noChangeArrowheads="1"/>
          </p:cNvPicPr>
          <p:nvPr/>
        </p:nvPicPr>
        <p:blipFill>
          <a:blip r:embed="rId3" cstate="print"/>
          <a:srcRect/>
          <a:stretch>
            <a:fillRect/>
          </a:stretch>
        </p:blipFill>
        <p:spPr bwMode="auto">
          <a:xfrm>
            <a:off x="1547664" y="2564904"/>
            <a:ext cx="5229225" cy="332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Contrôle de formulaire</a:t>
            </a:r>
            <a:endParaRPr lang="fr-FR" dirty="0"/>
          </a:p>
        </p:txBody>
      </p:sp>
      <p:sp>
        <p:nvSpPr>
          <p:cNvPr id="3" name="Espace réservé du contenu 2"/>
          <p:cNvSpPr>
            <a:spLocks noGrp="1"/>
          </p:cNvSpPr>
          <p:nvPr>
            <p:ph sz="quarter" idx="1"/>
          </p:nvPr>
        </p:nvSpPr>
        <p:spPr>
          <a:xfrm>
            <a:off x="457200" y="1600200"/>
            <a:ext cx="3754760" cy="4873752"/>
          </a:xfrm>
        </p:spPr>
        <p:txBody>
          <a:bodyPr>
            <a:normAutofit/>
          </a:bodyPr>
          <a:lstStyle/>
          <a:p>
            <a:r>
              <a:rPr lang="fr-FR" dirty="0" smtClean="0"/>
              <a:t>Saisir les paramètres de la liste :</a:t>
            </a:r>
          </a:p>
          <a:p>
            <a:pPr lvl="1"/>
            <a:r>
              <a:rPr lang="fr-FR" dirty="0" smtClean="0"/>
              <a:t>Plage d’entrée : valeurs de la liste (Liste 1, Liste 2…);</a:t>
            </a:r>
          </a:p>
          <a:p>
            <a:pPr lvl="1"/>
            <a:r>
              <a:rPr lang="fr-FR" dirty="0" smtClean="0"/>
              <a:t>Cellule liée : renvoi dans une cellule le numéro de la liste (exemple 3 pour « liste3 »)</a:t>
            </a:r>
          </a:p>
        </p:txBody>
      </p:sp>
      <p:pic>
        <p:nvPicPr>
          <p:cNvPr id="16386" name="Picture 2"/>
          <p:cNvPicPr>
            <a:picLocks noChangeAspect="1" noChangeArrowheads="1"/>
          </p:cNvPicPr>
          <p:nvPr/>
        </p:nvPicPr>
        <p:blipFill>
          <a:blip r:embed="rId3" cstate="print"/>
          <a:srcRect/>
          <a:stretch>
            <a:fillRect/>
          </a:stretch>
        </p:blipFill>
        <p:spPr bwMode="auto">
          <a:xfrm>
            <a:off x="4283968" y="1484784"/>
            <a:ext cx="4543425" cy="51537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Contrôle de formulaire</a:t>
            </a:r>
            <a:endParaRPr lang="fr-FR" dirty="0"/>
          </a:p>
        </p:txBody>
      </p:sp>
      <p:sp>
        <p:nvSpPr>
          <p:cNvPr id="3" name="Espace réservé du contenu 2"/>
          <p:cNvSpPr>
            <a:spLocks noGrp="1"/>
          </p:cNvSpPr>
          <p:nvPr>
            <p:ph sz="quarter" idx="1"/>
          </p:nvPr>
        </p:nvSpPr>
        <p:spPr/>
        <p:txBody>
          <a:bodyPr>
            <a:normAutofit/>
          </a:bodyPr>
          <a:lstStyle/>
          <a:p>
            <a:r>
              <a:rPr lang="fr-FR" dirty="0" smtClean="0"/>
              <a:t>Les objets VBA dans Excel</a:t>
            </a:r>
          </a:p>
          <a:p>
            <a:pPr lvl="1"/>
            <a:r>
              <a:rPr lang="fr-FR" dirty="0" smtClean="0"/>
              <a:t>Créer une Toupie (permet d’augmenter / diminuer la valeur d’une cellule) </a:t>
            </a:r>
          </a:p>
        </p:txBody>
      </p:sp>
      <p:pic>
        <p:nvPicPr>
          <p:cNvPr id="17410" name="Picture 2"/>
          <p:cNvPicPr>
            <a:picLocks noChangeAspect="1" noChangeArrowheads="1"/>
          </p:cNvPicPr>
          <p:nvPr/>
        </p:nvPicPr>
        <p:blipFill>
          <a:blip r:embed="rId3" cstate="print"/>
          <a:srcRect/>
          <a:stretch>
            <a:fillRect/>
          </a:stretch>
        </p:blipFill>
        <p:spPr bwMode="auto">
          <a:xfrm>
            <a:off x="1619672" y="2852936"/>
            <a:ext cx="5554114" cy="3422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Contrôle de formulaire</a:t>
            </a:r>
            <a:endParaRPr lang="fr-FR" dirty="0"/>
          </a:p>
        </p:txBody>
      </p:sp>
      <p:sp>
        <p:nvSpPr>
          <p:cNvPr id="3" name="Espace réservé du contenu 2"/>
          <p:cNvSpPr>
            <a:spLocks noGrp="1"/>
          </p:cNvSpPr>
          <p:nvPr>
            <p:ph sz="quarter" idx="1"/>
          </p:nvPr>
        </p:nvSpPr>
        <p:spPr/>
        <p:txBody>
          <a:bodyPr>
            <a:normAutofit/>
          </a:bodyPr>
          <a:lstStyle/>
          <a:p>
            <a:r>
              <a:rPr lang="fr-FR" dirty="0" smtClean="0"/>
              <a:t>Sélectionner la Toupie puis cliquer sur « Format de contrôle »</a:t>
            </a:r>
          </a:p>
        </p:txBody>
      </p:sp>
      <p:pic>
        <p:nvPicPr>
          <p:cNvPr id="18434" name="Picture 2"/>
          <p:cNvPicPr>
            <a:picLocks noChangeAspect="1" noChangeArrowheads="1"/>
          </p:cNvPicPr>
          <p:nvPr/>
        </p:nvPicPr>
        <p:blipFill>
          <a:blip r:embed="rId3" cstate="print"/>
          <a:srcRect/>
          <a:stretch>
            <a:fillRect/>
          </a:stretch>
        </p:blipFill>
        <p:spPr bwMode="auto">
          <a:xfrm>
            <a:off x="971600" y="2564904"/>
            <a:ext cx="6048672" cy="3207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Contrôle de formulaire</a:t>
            </a:r>
            <a:endParaRPr lang="fr-FR" dirty="0"/>
          </a:p>
        </p:txBody>
      </p:sp>
      <p:sp>
        <p:nvSpPr>
          <p:cNvPr id="3" name="Espace réservé du contenu 2"/>
          <p:cNvSpPr>
            <a:spLocks noGrp="1"/>
          </p:cNvSpPr>
          <p:nvPr>
            <p:ph sz="quarter" idx="1"/>
          </p:nvPr>
        </p:nvSpPr>
        <p:spPr>
          <a:xfrm>
            <a:off x="457200" y="1600200"/>
            <a:ext cx="3754760" cy="4873752"/>
          </a:xfrm>
        </p:spPr>
        <p:txBody>
          <a:bodyPr>
            <a:normAutofit/>
          </a:bodyPr>
          <a:lstStyle/>
          <a:p>
            <a:r>
              <a:rPr lang="fr-FR" dirty="0" smtClean="0"/>
              <a:t>Saisir les paramètres de la liste :</a:t>
            </a:r>
          </a:p>
          <a:p>
            <a:pPr lvl="1"/>
            <a:r>
              <a:rPr lang="fr-FR" dirty="0" smtClean="0"/>
              <a:t>Valeur active = valeur initiale</a:t>
            </a:r>
          </a:p>
          <a:p>
            <a:pPr lvl="1"/>
            <a:r>
              <a:rPr lang="fr-FR" dirty="0" smtClean="0"/>
              <a:t>Valeur min et Valeur max de la cellule (0 à 100 ici)</a:t>
            </a:r>
          </a:p>
          <a:p>
            <a:pPr lvl="1"/>
            <a:r>
              <a:rPr lang="fr-FR" dirty="0" smtClean="0"/>
              <a:t>Changement de pas : valeur nouvelle = valeur active +/- pas</a:t>
            </a:r>
          </a:p>
          <a:p>
            <a:pPr lvl="1"/>
            <a:r>
              <a:rPr lang="fr-FR" dirty="0" smtClean="0"/>
              <a:t>Cellule liée : cellule sur laquelle est effectuée la modification</a:t>
            </a:r>
          </a:p>
        </p:txBody>
      </p:sp>
      <p:pic>
        <p:nvPicPr>
          <p:cNvPr id="19458" name="Picture 2"/>
          <p:cNvPicPr>
            <a:picLocks noChangeAspect="1" noChangeArrowheads="1"/>
          </p:cNvPicPr>
          <p:nvPr/>
        </p:nvPicPr>
        <p:blipFill>
          <a:blip r:embed="rId3" cstate="print"/>
          <a:srcRect/>
          <a:stretch>
            <a:fillRect/>
          </a:stretch>
        </p:blipFill>
        <p:spPr bwMode="auto">
          <a:xfrm>
            <a:off x="4114800" y="1412776"/>
            <a:ext cx="502920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Contrôle de formulaire</a:t>
            </a:r>
            <a:endParaRPr lang="fr-FR" dirty="0"/>
          </a:p>
        </p:txBody>
      </p:sp>
      <p:sp>
        <p:nvSpPr>
          <p:cNvPr id="3" name="Espace réservé du contenu 2"/>
          <p:cNvSpPr>
            <a:spLocks noGrp="1"/>
          </p:cNvSpPr>
          <p:nvPr>
            <p:ph sz="quarter" idx="1"/>
          </p:nvPr>
        </p:nvSpPr>
        <p:spPr/>
        <p:txBody>
          <a:bodyPr>
            <a:normAutofit/>
          </a:bodyPr>
          <a:lstStyle/>
          <a:p>
            <a:r>
              <a:rPr lang="fr-FR" dirty="0" smtClean="0"/>
              <a:t>Les objets VBA dans Excel</a:t>
            </a:r>
          </a:p>
          <a:p>
            <a:pPr lvl="1"/>
            <a:r>
              <a:rPr lang="fr-FR" dirty="0" smtClean="0"/>
              <a:t>Créer un bouton radio (plusieurs valeurs, 1 seule sélection)</a:t>
            </a:r>
          </a:p>
        </p:txBody>
      </p:sp>
      <p:pic>
        <p:nvPicPr>
          <p:cNvPr id="10242" name="Picture 2"/>
          <p:cNvPicPr>
            <a:picLocks noChangeAspect="1" noChangeArrowheads="1"/>
          </p:cNvPicPr>
          <p:nvPr/>
        </p:nvPicPr>
        <p:blipFill>
          <a:blip r:embed="rId3" cstate="print"/>
          <a:srcRect/>
          <a:stretch>
            <a:fillRect/>
          </a:stretch>
        </p:blipFill>
        <p:spPr bwMode="auto">
          <a:xfrm>
            <a:off x="2195736" y="2924944"/>
            <a:ext cx="4104456" cy="24983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Contrôle de formulaire</a:t>
            </a:r>
            <a:endParaRPr lang="fr-FR" dirty="0"/>
          </a:p>
        </p:txBody>
      </p:sp>
      <p:sp>
        <p:nvSpPr>
          <p:cNvPr id="3" name="Espace réservé du contenu 2"/>
          <p:cNvSpPr>
            <a:spLocks noGrp="1"/>
          </p:cNvSpPr>
          <p:nvPr>
            <p:ph sz="quarter" idx="1"/>
          </p:nvPr>
        </p:nvSpPr>
        <p:spPr/>
        <p:txBody>
          <a:bodyPr>
            <a:normAutofit/>
          </a:bodyPr>
          <a:lstStyle/>
          <a:p>
            <a:r>
              <a:rPr lang="fr-FR" dirty="0" smtClean="0"/>
              <a:t>La valeur renvoyée correspond à la case choisie (1 étant la première créée, 2 la seconde…)</a:t>
            </a:r>
          </a:p>
          <a:p>
            <a:endParaRPr lang="fr-FR" dirty="0" smtClean="0"/>
          </a:p>
        </p:txBody>
      </p:sp>
      <p:pic>
        <p:nvPicPr>
          <p:cNvPr id="9218" name="Picture 2"/>
          <p:cNvPicPr>
            <a:picLocks noChangeAspect="1" noChangeArrowheads="1"/>
          </p:cNvPicPr>
          <p:nvPr/>
        </p:nvPicPr>
        <p:blipFill>
          <a:blip r:embed="rId3" cstate="print"/>
          <a:srcRect/>
          <a:stretch>
            <a:fillRect/>
          </a:stretch>
        </p:blipFill>
        <p:spPr bwMode="auto">
          <a:xfrm>
            <a:off x="1691680" y="2397694"/>
            <a:ext cx="6208018" cy="44603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Contrôle de formulaire</a:t>
            </a:r>
            <a:endParaRPr lang="fr-FR" dirty="0"/>
          </a:p>
        </p:txBody>
      </p:sp>
      <p:sp>
        <p:nvSpPr>
          <p:cNvPr id="3" name="Espace réservé du contenu 2"/>
          <p:cNvSpPr>
            <a:spLocks noGrp="1"/>
          </p:cNvSpPr>
          <p:nvPr>
            <p:ph sz="quarter" idx="1"/>
          </p:nvPr>
        </p:nvSpPr>
        <p:spPr>
          <a:xfrm>
            <a:off x="457200" y="1600200"/>
            <a:ext cx="8147248" cy="4873752"/>
          </a:xfrm>
        </p:spPr>
        <p:txBody>
          <a:bodyPr>
            <a:normAutofit/>
          </a:bodyPr>
          <a:lstStyle/>
          <a:p>
            <a:r>
              <a:rPr lang="fr-FR" dirty="0" smtClean="0"/>
              <a:t>Cela existe avec :</a:t>
            </a:r>
          </a:p>
          <a:p>
            <a:pPr lvl="1"/>
            <a:r>
              <a:rPr lang="fr-FR" dirty="0" smtClean="0"/>
              <a:t>Case à cocher : renvoie « VRAI » si cochée, faux si non cochée.</a:t>
            </a:r>
          </a:p>
          <a:p>
            <a:pPr lvl="1"/>
            <a:r>
              <a:rPr lang="fr-FR" dirty="0" smtClean="0"/>
              <a:t>Liste multiple : permet de sélectionner plusieurs valeurs dans une liste.</a:t>
            </a:r>
          </a:p>
        </p:txBody>
      </p:sp>
      <p:pic>
        <p:nvPicPr>
          <p:cNvPr id="11266" name="Picture 2"/>
          <p:cNvPicPr>
            <a:picLocks noChangeAspect="1" noChangeArrowheads="1"/>
          </p:cNvPicPr>
          <p:nvPr/>
        </p:nvPicPr>
        <p:blipFill>
          <a:blip r:embed="rId3" cstate="print"/>
          <a:srcRect/>
          <a:stretch>
            <a:fillRect/>
          </a:stretch>
        </p:blipFill>
        <p:spPr bwMode="auto">
          <a:xfrm>
            <a:off x="2771800" y="4437112"/>
            <a:ext cx="4317829" cy="2051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RechercheH</a:t>
            </a:r>
            <a:endParaRPr lang="fr-FR" dirty="0"/>
          </a:p>
        </p:txBody>
      </p:sp>
      <p:sp>
        <p:nvSpPr>
          <p:cNvPr id="3" name="Espace réservé du contenu 2"/>
          <p:cNvSpPr>
            <a:spLocks noGrp="1"/>
          </p:cNvSpPr>
          <p:nvPr>
            <p:ph sz="quarter" idx="1"/>
          </p:nvPr>
        </p:nvSpPr>
        <p:spPr/>
        <p:txBody>
          <a:bodyPr>
            <a:normAutofit/>
          </a:bodyPr>
          <a:lstStyle/>
          <a:p>
            <a:r>
              <a:rPr lang="fr-FR" dirty="0" smtClean="0"/>
              <a:t>2 tableaux :</a:t>
            </a:r>
          </a:p>
          <a:p>
            <a:pPr lvl="1"/>
            <a:r>
              <a:rPr lang="fr-FR" dirty="0" smtClean="0"/>
              <a:t>1 tableau avec en-tête de colonne et valeur en ligne</a:t>
            </a:r>
          </a:p>
          <a:p>
            <a:pPr lvl="1"/>
            <a:r>
              <a:rPr lang="fr-FR" dirty="0" smtClean="0"/>
              <a:t>1 second tableau avec juste l’en-tête de colonne</a:t>
            </a:r>
          </a:p>
          <a:p>
            <a:endParaRPr lang="fr-FR" dirty="0" smtClean="0"/>
          </a:p>
          <a:p>
            <a:pPr>
              <a:buNone/>
            </a:pPr>
            <a:endParaRPr lang="fr-FR" dirty="0" smtClean="0"/>
          </a:p>
          <a:p>
            <a:endParaRPr lang="fr-FR" dirty="0" smtClean="0"/>
          </a:p>
        </p:txBody>
      </p:sp>
      <p:pic>
        <p:nvPicPr>
          <p:cNvPr id="4099" name="Picture 3"/>
          <p:cNvPicPr>
            <a:picLocks noChangeAspect="1" noChangeArrowheads="1"/>
          </p:cNvPicPr>
          <p:nvPr/>
        </p:nvPicPr>
        <p:blipFill>
          <a:blip r:embed="rId3" cstate="print"/>
          <a:srcRect/>
          <a:stretch>
            <a:fillRect/>
          </a:stretch>
        </p:blipFill>
        <p:spPr bwMode="auto">
          <a:xfrm>
            <a:off x="971600" y="2996952"/>
            <a:ext cx="6894513"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4</a:t>
            </a:r>
            <a:endParaRPr lang="fr-FR" dirty="0"/>
          </a:p>
        </p:txBody>
      </p:sp>
      <p:sp>
        <p:nvSpPr>
          <p:cNvPr id="3" name="Espace réservé du contenu 2"/>
          <p:cNvSpPr>
            <a:spLocks noGrp="1"/>
          </p:cNvSpPr>
          <p:nvPr>
            <p:ph sz="quarter" idx="1"/>
          </p:nvPr>
        </p:nvSpPr>
        <p:spPr/>
        <p:txBody>
          <a:bodyPr/>
          <a:lstStyle/>
          <a:p>
            <a:r>
              <a:rPr lang="fr-FR" dirty="0" smtClean="0"/>
              <a:t>Enoncé de l’exercice 4</a:t>
            </a:r>
            <a:endParaRPr lang="fr-FR" dirty="0"/>
          </a:p>
        </p:txBody>
      </p:sp>
      <p:graphicFrame>
        <p:nvGraphicFramePr>
          <p:cNvPr id="4" name="Objet 3"/>
          <p:cNvGraphicFramePr>
            <a:graphicFrameLocks noChangeAspect="1"/>
          </p:cNvGraphicFramePr>
          <p:nvPr/>
        </p:nvGraphicFramePr>
        <p:xfrm>
          <a:off x="3214677" y="2357430"/>
          <a:ext cx="1524011" cy="1285884"/>
        </p:xfrm>
        <a:graphic>
          <a:graphicData uri="http://schemas.openxmlformats.org/presentationml/2006/ole">
            <mc:AlternateContent xmlns:mc="http://schemas.openxmlformats.org/markup-compatibility/2006">
              <mc:Choice xmlns:v="urn:schemas-microsoft-com:vml" Requires="v">
                <p:oleObj spid="_x0000_s102432" name="Worksheet" showAsIcon="1" r:id="rId3" imgW="914400" imgH="771525" progId="Excel.Sheet.8">
                  <p:embed/>
                </p:oleObj>
              </mc:Choice>
              <mc:Fallback>
                <p:oleObj name="Worksheet" showAsIcon="1" r:id="rId3" imgW="914400" imgH="771525" progId="Excel.Sheet.8">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77" y="2357430"/>
                        <a:ext cx="1524011" cy="12858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Zoom sur…</a:t>
            </a:r>
            <a:endParaRPr lang="fr-FR" dirty="0"/>
          </a:p>
        </p:txBody>
      </p:sp>
      <p:sp>
        <p:nvSpPr>
          <p:cNvPr id="3" name="Espace réservé du contenu 2"/>
          <p:cNvSpPr>
            <a:spLocks noGrp="1"/>
          </p:cNvSpPr>
          <p:nvPr>
            <p:ph sz="quarter" idx="1"/>
          </p:nvPr>
        </p:nvSpPr>
        <p:spPr/>
        <p:txBody>
          <a:bodyPr>
            <a:normAutofit/>
          </a:bodyPr>
          <a:lstStyle/>
          <a:p>
            <a:r>
              <a:rPr lang="fr-FR" dirty="0" smtClean="0"/>
              <a:t>Fonctions renvoyant « VRAI ou FAUX »</a:t>
            </a:r>
          </a:p>
          <a:p>
            <a:r>
              <a:rPr lang="fr-FR" dirty="0" smtClean="0"/>
              <a:t>Fonctions de date</a:t>
            </a:r>
          </a:p>
          <a:p>
            <a:r>
              <a:rPr lang="fr-FR" dirty="0" smtClean="0"/>
              <a:t>Mise en forme conditionnelle</a:t>
            </a:r>
          </a:p>
          <a:p>
            <a:r>
              <a:rPr lang="fr-FR" dirty="0" smtClean="0"/>
              <a:t>Graphique simple</a:t>
            </a:r>
          </a:p>
          <a:p>
            <a:endParaRPr lang="fr-FR" dirty="0" smtClean="0"/>
          </a:p>
          <a:p>
            <a:pPr lvl="1"/>
            <a:endParaRPr lang="fr-FR" dirty="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vrai / faux</a:t>
            </a:r>
            <a:endParaRPr lang="fr-FR" dirty="0"/>
          </a:p>
        </p:txBody>
      </p:sp>
      <p:sp>
        <p:nvSpPr>
          <p:cNvPr id="5" name="Espace réservé du contenu 4"/>
          <p:cNvSpPr>
            <a:spLocks noGrp="1"/>
          </p:cNvSpPr>
          <p:nvPr>
            <p:ph sz="quarter" idx="1"/>
          </p:nvPr>
        </p:nvSpPr>
        <p:spPr/>
        <p:txBody>
          <a:bodyPr/>
          <a:lstStyle/>
          <a:p>
            <a:r>
              <a:rPr lang="fr-FR" dirty="0" smtClean="0"/>
              <a:t>Si fonction réussie =&gt; VRAI</a:t>
            </a:r>
          </a:p>
          <a:p>
            <a:r>
              <a:rPr lang="fr-FR" dirty="0" smtClean="0"/>
              <a:t>Si fonction non réussie =&gt; FAUX</a:t>
            </a:r>
          </a:p>
          <a:p>
            <a:endParaRPr lang="fr-FR" dirty="0" smtClean="0"/>
          </a:p>
          <a:p>
            <a:r>
              <a:rPr lang="fr-FR" dirty="0" smtClean="0"/>
              <a:t>Exemple :</a:t>
            </a:r>
          </a:p>
          <a:p>
            <a:pPr lvl="1"/>
            <a:r>
              <a:rPr lang="fr-FR" dirty="0" smtClean="0"/>
              <a:t>ESTERREUR(Cellule) =&gt; s’il y a une erreur dans la cellule, renvoi « VRAI », « FAUX » sinon </a:t>
            </a:r>
            <a:endParaRPr lang="fr-FR"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Fonctions vrai / faux</a:t>
            </a:r>
            <a:endParaRPr lang="fr-FR" dirty="0"/>
          </a:p>
        </p:txBody>
      </p:sp>
      <p:sp>
        <p:nvSpPr>
          <p:cNvPr id="5" name="Espace réservé du contenu 4"/>
          <p:cNvSpPr>
            <a:spLocks noGrp="1"/>
          </p:cNvSpPr>
          <p:nvPr>
            <p:ph sz="quarter" idx="1"/>
          </p:nvPr>
        </p:nvSpPr>
        <p:spPr/>
        <p:txBody>
          <a:bodyPr/>
          <a:lstStyle/>
          <a:p>
            <a:r>
              <a:rPr lang="fr-FR" dirty="0" smtClean="0"/>
              <a:t>Liste des fonctions :</a:t>
            </a:r>
          </a:p>
          <a:p>
            <a:pPr lvl="1"/>
            <a:r>
              <a:rPr lang="fr-FR" dirty="0" smtClean="0"/>
              <a:t>ESTERREUR(cellule) : cherche s’il y a une erreur</a:t>
            </a:r>
          </a:p>
          <a:p>
            <a:pPr lvl="1"/>
            <a:r>
              <a:rPr lang="fr-FR" dirty="0" smtClean="0"/>
              <a:t>ESTERR(cellule) : comme ci-dessus mais avec l’erreur #N/A en plus.</a:t>
            </a:r>
          </a:p>
          <a:p>
            <a:pPr lvl="1"/>
            <a:r>
              <a:rPr lang="fr-FR" dirty="0" smtClean="0"/>
              <a:t>EST.PAIR // EST.IMPAIR : cherche si le nb est pair // impair</a:t>
            </a:r>
          </a:p>
          <a:p>
            <a:pPr lvl="1"/>
            <a:r>
              <a:rPr lang="fr-FR" dirty="0" smtClean="0"/>
              <a:t>ESTNUM, ESTTEXTE, ESTVIDE, ESTNONTEXTE</a:t>
            </a:r>
          </a:p>
          <a:p>
            <a:pPr lvl="1"/>
            <a:r>
              <a:rPr lang="fr-FR" dirty="0" smtClean="0"/>
              <a:t>NON =&gt; renvoie la condition opposée</a:t>
            </a:r>
          </a:p>
          <a:p>
            <a:pPr lvl="1"/>
            <a:r>
              <a:rPr lang="fr-FR" dirty="0" smtClean="0"/>
              <a:t>=NON(ESTNUM(cellule)) renvoie « VRAI » si la cellule est non numérique</a:t>
            </a:r>
          </a:p>
          <a:p>
            <a:pPr lvl="1"/>
            <a:r>
              <a:rPr lang="fr-FR" dirty="0" smtClean="0"/>
              <a:t>Déjà vu : OU(conditions) et </a:t>
            </a:r>
            <a:r>
              <a:rPr lang="fr-FR" dirty="0" err="1" smtClean="0"/>
              <a:t>ET</a:t>
            </a:r>
            <a:r>
              <a:rPr lang="fr-FR" dirty="0" smtClean="0"/>
              <a:t>(conditions)</a:t>
            </a:r>
            <a:endParaRPr lang="fr-FR"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vrai/faux</a:t>
            </a:r>
            <a:endParaRPr lang="fr-FR" dirty="0"/>
          </a:p>
        </p:txBody>
      </p:sp>
      <p:sp>
        <p:nvSpPr>
          <p:cNvPr id="5" name="Espace réservé du contenu 4"/>
          <p:cNvSpPr>
            <a:spLocks noGrp="1"/>
          </p:cNvSpPr>
          <p:nvPr>
            <p:ph sz="quarter" idx="1"/>
          </p:nvPr>
        </p:nvSpPr>
        <p:spPr/>
        <p:txBody>
          <a:bodyPr/>
          <a:lstStyle/>
          <a:p>
            <a:r>
              <a:rPr lang="fr-FR" dirty="0" smtClean="0"/>
              <a:t>Usage :</a:t>
            </a:r>
          </a:p>
          <a:p>
            <a:pPr lvl="1"/>
            <a:r>
              <a:rPr lang="fr-FR" dirty="0" smtClean="0"/>
              <a:t>Par défaut : VRAI</a:t>
            </a:r>
          </a:p>
          <a:p>
            <a:pPr lvl="1"/>
            <a:r>
              <a:rPr lang="fr-FR" dirty="0" smtClean="0"/>
              <a:t>Exemple =si(ESTERREUR(Valeur);Cond1;Cond2)</a:t>
            </a:r>
          </a:p>
          <a:p>
            <a:pPr lvl="2"/>
            <a:r>
              <a:rPr lang="fr-FR" dirty="0" smtClean="0"/>
              <a:t>Cela signifie que l’on n’a pas à préciser le « = VRAI » c’est automatique</a:t>
            </a:r>
          </a:p>
          <a:p>
            <a:pPr lvl="1"/>
            <a:r>
              <a:rPr lang="fr-FR" dirty="0" smtClean="0"/>
              <a:t>Exemple =si(OU(Cond1;Cond2);Cond3;Cond4)</a:t>
            </a:r>
            <a:endParaRPr lang="fr-FR"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 de dates</a:t>
            </a:r>
            <a:endParaRPr lang="fr-FR" dirty="0"/>
          </a:p>
        </p:txBody>
      </p:sp>
      <p:sp>
        <p:nvSpPr>
          <p:cNvPr id="5" name="Espace réservé du contenu 4"/>
          <p:cNvSpPr>
            <a:spLocks noGrp="1"/>
          </p:cNvSpPr>
          <p:nvPr>
            <p:ph sz="quarter" idx="1"/>
          </p:nvPr>
        </p:nvSpPr>
        <p:spPr/>
        <p:txBody>
          <a:bodyPr>
            <a:normAutofit fontScale="92500" lnSpcReduction="10000"/>
          </a:bodyPr>
          <a:lstStyle/>
          <a:p>
            <a:r>
              <a:rPr lang="fr-FR" dirty="0" smtClean="0"/>
              <a:t>Les dates et heures sur Excel ont :</a:t>
            </a:r>
          </a:p>
          <a:p>
            <a:pPr lvl="1"/>
            <a:r>
              <a:rPr lang="fr-FR" dirty="0" smtClean="0"/>
              <a:t>Un format de cellule spécifique (Date / Heure)</a:t>
            </a:r>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r>
              <a:rPr lang="fr-FR" dirty="0" smtClean="0"/>
              <a:t>Une valeur numérique unique </a:t>
            </a:r>
          </a:p>
          <a:p>
            <a:pPr lvl="2"/>
            <a:r>
              <a:rPr lang="fr-FR" dirty="0" smtClean="0"/>
              <a:t>Exemple :</a:t>
            </a:r>
          </a:p>
          <a:p>
            <a:pPr lvl="2"/>
            <a:r>
              <a:rPr lang="fr-FR" dirty="0" smtClean="0"/>
              <a:t>26/06/1986 =&gt; devient 31589</a:t>
            </a:r>
          </a:p>
          <a:p>
            <a:pPr lvl="2"/>
            <a:r>
              <a:rPr lang="fr-FR" dirty="0" smtClean="0"/>
              <a:t>Permet d’effectuer des calculs entre les différentes dates.</a:t>
            </a:r>
          </a:p>
          <a:p>
            <a:endParaRPr lang="fr-FR" dirty="0"/>
          </a:p>
        </p:txBody>
      </p:sp>
      <p:pic>
        <p:nvPicPr>
          <p:cNvPr id="12290" name="Picture 2"/>
          <p:cNvPicPr>
            <a:picLocks noChangeAspect="1" noChangeArrowheads="1"/>
          </p:cNvPicPr>
          <p:nvPr/>
        </p:nvPicPr>
        <p:blipFill>
          <a:blip r:embed="rId3" cstate="print"/>
          <a:srcRect/>
          <a:stretch>
            <a:fillRect/>
          </a:stretch>
        </p:blipFill>
        <p:spPr bwMode="auto">
          <a:xfrm>
            <a:off x="5076056" y="2348880"/>
            <a:ext cx="3528392" cy="31877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 de dates</a:t>
            </a:r>
            <a:endParaRPr lang="fr-FR" dirty="0"/>
          </a:p>
        </p:txBody>
      </p:sp>
      <p:sp>
        <p:nvSpPr>
          <p:cNvPr id="5" name="Espace réservé du contenu 4"/>
          <p:cNvSpPr>
            <a:spLocks noGrp="1"/>
          </p:cNvSpPr>
          <p:nvPr>
            <p:ph sz="quarter" idx="1"/>
          </p:nvPr>
        </p:nvSpPr>
        <p:spPr/>
        <p:txBody>
          <a:bodyPr/>
          <a:lstStyle/>
          <a:p>
            <a:r>
              <a:rPr lang="fr-FR" dirty="0" smtClean="0"/>
              <a:t>=AUJOURDHUI() : renvoi le </a:t>
            </a:r>
            <a:fld id="{16F3381F-7FCF-45ED-AA95-A8B5BE97D0E6}" type="datetime1">
              <a:rPr lang="fr-FR" smtClean="0"/>
              <a:pPr/>
              <a:t>18/11/2013</a:t>
            </a:fld>
            <a:endParaRPr lang="fr-FR" dirty="0" smtClean="0"/>
          </a:p>
          <a:p>
            <a:r>
              <a:rPr lang="fr-FR" dirty="0" smtClean="0"/>
              <a:t>=MAINTENANT() : renvoi le </a:t>
            </a:r>
            <a:fld id="{A66EE1C0-E54D-4DED-B53E-1F022DBCB58F}" type="datetime8">
              <a:rPr lang="fr-FR" smtClean="0"/>
              <a:pPr/>
              <a:t>18/11/2013 17:21</a:t>
            </a:fld>
            <a:endParaRPr lang="fr-FR" dirty="0" smtClean="0"/>
          </a:p>
          <a:p>
            <a:r>
              <a:rPr lang="fr-FR" dirty="0" smtClean="0"/>
              <a:t>=HEURE(MAINTENANT) : renvoi l’heure actuelle</a:t>
            </a:r>
          </a:p>
          <a:p>
            <a:r>
              <a:rPr lang="fr-FR" dirty="0" smtClean="0"/>
              <a:t>=MINUTE(MAINTENANT) : renvoi la minute actuelle</a:t>
            </a:r>
          </a:p>
          <a:p>
            <a:endParaRPr lang="fr-FR"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de dates</a:t>
            </a:r>
            <a:endParaRPr lang="fr-FR" dirty="0"/>
          </a:p>
        </p:txBody>
      </p:sp>
      <p:sp>
        <p:nvSpPr>
          <p:cNvPr id="5" name="Espace réservé du contenu 4"/>
          <p:cNvSpPr>
            <a:spLocks noGrp="1"/>
          </p:cNvSpPr>
          <p:nvPr>
            <p:ph sz="quarter" idx="1"/>
          </p:nvPr>
        </p:nvSpPr>
        <p:spPr>
          <a:xfrm>
            <a:off x="457200" y="1628800"/>
            <a:ext cx="7467600" cy="4873752"/>
          </a:xfrm>
        </p:spPr>
        <p:txBody>
          <a:bodyPr/>
          <a:lstStyle/>
          <a:p>
            <a:r>
              <a:rPr lang="fr-FR" dirty="0" smtClean="0"/>
              <a:t>Des fonctions plus spécifiques :</a:t>
            </a:r>
          </a:p>
          <a:p>
            <a:pPr lvl="1"/>
            <a:r>
              <a:rPr lang="fr-FR" dirty="0" smtClean="0"/>
              <a:t>NB.JOURS.OUVRES(</a:t>
            </a:r>
            <a:r>
              <a:rPr lang="fr-FR" dirty="0" err="1" smtClean="0"/>
              <a:t>Datedébut;Datefin</a:t>
            </a:r>
            <a:r>
              <a:rPr lang="fr-FR" dirty="0" smtClean="0"/>
              <a:t>;[</a:t>
            </a:r>
            <a:r>
              <a:rPr lang="fr-FR" dirty="0" err="1" smtClean="0"/>
              <a:t>JourFérié</a:t>
            </a:r>
            <a:r>
              <a:rPr lang="fr-FR" dirty="0" smtClean="0"/>
              <a:t>])</a:t>
            </a:r>
          </a:p>
          <a:p>
            <a:pPr lvl="2"/>
            <a:r>
              <a:rPr lang="fr-FR" dirty="0" smtClean="0"/>
              <a:t>Renvoi le nombre de jours ouvrés entre deux dates.</a:t>
            </a:r>
          </a:p>
          <a:p>
            <a:pPr lvl="2"/>
            <a:r>
              <a:rPr lang="fr-FR" dirty="0" smtClean="0"/>
              <a:t>L’argument facultatif permet de mettre le nombre de jours fériés.</a:t>
            </a:r>
          </a:p>
          <a:p>
            <a:pPr lvl="2"/>
            <a:r>
              <a:rPr lang="fr-FR" dirty="0" smtClean="0"/>
              <a:t>Sont inclus : la date de début et la date de fin.</a:t>
            </a:r>
          </a:p>
          <a:p>
            <a:pPr lvl="1"/>
            <a:r>
              <a:rPr lang="fr-FR" dirty="0" smtClean="0"/>
              <a:t>NO.SEMAINE(Date) =&gt; renvoi le numéro de la semaine</a:t>
            </a:r>
          </a:p>
          <a:p>
            <a:pPr lvl="2"/>
            <a:r>
              <a:rPr lang="fr-FR" dirty="0" smtClean="0"/>
              <a:t>Exemple 17/10/2011 : semaine 43</a:t>
            </a:r>
          </a:p>
          <a:p>
            <a:pPr lvl="3"/>
            <a:r>
              <a:rPr lang="fr-FR" dirty="0" smtClean="0"/>
              <a:t>= NO.SEMAINE("17/10/2011") : 43</a:t>
            </a:r>
            <a:endParaRPr lang="fr-FR"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5</a:t>
            </a:r>
            <a:endParaRPr lang="fr-FR" dirty="0"/>
          </a:p>
        </p:txBody>
      </p:sp>
      <p:sp>
        <p:nvSpPr>
          <p:cNvPr id="3" name="Espace réservé du contenu 2"/>
          <p:cNvSpPr>
            <a:spLocks noGrp="1"/>
          </p:cNvSpPr>
          <p:nvPr>
            <p:ph sz="quarter" idx="1"/>
          </p:nvPr>
        </p:nvSpPr>
        <p:spPr/>
        <p:txBody>
          <a:bodyPr/>
          <a:lstStyle/>
          <a:p>
            <a:r>
              <a:rPr lang="fr-FR" dirty="0" smtClean="0"/>
              <a:t>Enoncé de l’exercice 5</a:t>
            </a:r>
            <a:endParaRPr lang="fr-FR" dirty="0"/>
          </a:p>
        </p:txBody>
      </p:sp>
      <p:graphicFrame>
        <p:nvGraphicFramePr>
          <p:cNvPr id="4" name="Objet 3"/>
          <p:cNvGraphicFramePr>
            <a:graphicFrameLocks noChangeAspect="1"/>
          </p:cNvGraphicFramePr>
          <p:nvPr/>
        </p:nvGraphicFramePr>
        <p:xfrm>
          <a:off x="3500430" y="2285992"/>
          <a:ext cx="1357322" cy="1145240"/>
        </p:xfrm>
        <a:graphic>
          <a:graphicData uri="http://schemas.openxmlformats.org/presentationml/2006/ole">
            <mc:AlternateContent xmlns:mc="http://schemas.openxmlformats.org/markup-compatibility/2006">
              <mc:Choice xmlns:v="urn:schemas-microsoft-com:vml" Requires="v">
                <p:oleObj spid="_x0000_s87072" name="Worksheet" showAsIcon="1" r:id="rId3" imgW="914400" imgH="771525" progId="Excel.Sheet.8">
                  <p:embed/>
                </p:oleObj>
              </mc:Choice>
              <mc:Fallback>
                <p:oleObj name="Worksheet" showAsIcon="1" r:id="rId3" imgW="914400" imgH="771525" progId="Excel.Sheet.8">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0" y="2285992"/>
                        <a:ext cx="1357322" cy="1145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forme conditionnelle</a:t>
            </a:r>
            <a:endParaRPr lang="fr-FR" dirty="0"/>
          </a:p>
        </p:txBody>
      </p:sp>
      <p:sp>
        <p:nvSpPr>
          <p:cNvPr id="3" name="Espace réservé du contenu 2"/>
          <p:cNvSpPr>
            <a:spLocks noGrp="1"/>
          </p:cNvSpPr>
          <p:nvPr>
            <p:ph sz="quarter" idx="1"/>
          </p:nvPr>
        </p:nvSpPr>
        <p:spPr/>
        <p:txBody>
          <a:bodyPr>
            <a:normAutofit/>
          </a:bodyPr>
          <a:lstStyle/>
          <a:p>
            <a:r>
              <a:rPr lang="fr-FR" dirty="0" smtClean="0"/>
              <a:t>Consiste à :</a:t>
            </a:r>
          </a:p>
          <a:p>
            <a:pPr lvl="1"/>
            <a:r>
              <a:rPr lang="fr-FR" dirty="0" smtClean="0"/>
              <a:t>Modifier automatiquement le format d’une cellule en fonction d’une ou plusieurs conditions.</a:t>
            </a:r>
          </a:p>
          <a:p>
            <a:pPr lvl="1"/>
            <a:endParaRPr lang="fr-FR" dirty="0" smtClean="0"/>
          </a:p>
        </p:txBody>
      </p:sp>
      <p:pic>
        <p:nvPicPr>
          <p:cNvPr id="14339" name="Picture 3"/>
          <p:cNvPicPr>
            <a:picLocks noChangeAspect="1" noChangeArrowheads="1"/>
          </p:cNvPicPr>
          <p:nvPr/>
        </p:nvPicPr>
        <p:blipFill>
          <a:blip r:embed="rId3" cstate="print"/>
          <a:srcRect/>
          <a:stretch>
            <a:fillRect/>
          </a:stretch>
        </p:blipFill>
        <p:spPr bwMode="auto">
          <a:xfrm>
            <a:off x="2123728" y="2708920"/>
            <a:ext cx="4536504" cy="40919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RechercheH</a:t>
            </a:r>
            <a:endParaRPr lang="fr-FR" dirty="0"/>
          </a:p>
        </p:txBody>
      </p:sp>
      <p:sp>
        <p:nvSpPr>
          <p:cNvPr id="3" name="Espace réservé du contenu 2"/>
          <p:cNvSpPr>
            <a:spLocks noGrp="1"/>
          </p:cNvSpPr>
          <p:nvPr>
            <p:ph sz="quarter" idx="1"/>
          </p:nvPr>
        </p:nvSpPr>
        <p:spPr/>
        <p:txBody>
          <a:bodyPr/>
          <a:lstStyle/>
          <a:p>
            <a:r>
              <a:rPr lang="fr-FR" dirty="0" smtClean="0"/>
              <a:t>L’objectif </a:t>
            </a:r>
          </a:p>
          <a:p>
            <a:pPr lvl="1"/>
            <a:r>
              <a:rPr lang="fr-FR" dirty="0" smtClean="0"/>
              <a:t>Dans le tableau 2 : obtenir dans la ligne la valeur associé à l’en-tête du tableau 1.</a:t>
            </a:r>
          </a:p>
          <a:p>
            <a:pPr lvl="1"/>
            <a:r>
              <a:rPr lang="fr-FR" dirty="0" smtClean="0"/>
              <a:t>Par exemple : </a:t>
            </a:r>
          </a:p>
          <a:p>
            <a:pPr lvl="2"/>
            <a:r>
              <a:rPr lang="fr-FR" dirty="0" smtClean="0"/>
              <a:t>Si en-tête du tableau 2 (L2) est égal à « A » alors la ligne contenant la formule (L3) sera égale à 2</a:t>
            </a:r>
          </a:p>
          <a:p>
            <a:pPr lvl="2"/>
            <a:r>
              <a:rPr lang="fr-FR" dirty="0" smtClean="0"/>
              <a:t>Si en-tête du tableau 2 (L2) est égal à « B » alors la ligne contenant la formule (L3) sera égale à 3</a:t>
            </a:r>
          </a:p>
          <a:p>
            <a:pPr lvl="2"/>
            <a:r>
              <a:rPr lang="fr-FR" dirty="0" smtClean="0"/>
              <a:t>Si en-tête du tableau 2 (L2) est égal à « C » alors la ligne contenant la formule (L3) sera égale à 4</a:t>
            </a:r>
          </a:p>
          <a:p>
            <a:pPr lvl="1">
              <a:buNone/>
            </a:pPr>
            <a:endParaRPr lang="fr-F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forme conditionnelle</a:t>
            </a:r>
            <a:endParaRPr lang="fr-FR" dirty="0"/>
          </a:p>
        </p:txBody>
      </p:sp>
      <p:sp>
        <p:nvSpPr>
          <p:cNvPr id="3" name="Espace réservé du contenu 2"/>
          <p:cNvSpPr>
            <a:spLocks noGrp="1"/>
          </p:cNvSpPr>
          <p:nvPr>
            <p:ph sz="quarter" idx="1"/>
          </p:nvPr>
        </p:nvSpPr>
        <p:spPr>
          <a:xfrm>
            <a:off x="457200" y="1600200"/>
            <a:ext cx="4690864" cy="4873752"/>
          </a:xfrm>
        </p:spPr>
        <p:txBody>
          <a:bodyPr>
            <a:normAutofit/>
          </a:bodyPr>
          <a:lstStyle/>
          <a:p>
            <a:r>
              <a:rPr lang="fr-FR" dirty="0" smtClean="0"/>
              <a:t>Nuance de couleurs :</a:t>
            </a:r>
          </a:p>
          <a:p>
            <a:pPr lvl="1"/>
            <a:r>
              <a:rPr lang="fr-FR" dirty="0" smtClean="0"/>
              <a:t>Prends une couleur spécifique en fonction de la valeur de la cellule.</a:t>
            </a:r>
          </a:p>
          <a:p>
            <a:pPr lvl="1"/>
            <a:r>
              <a:rPr lang="fr-FR" dirty="0" smtClean="0"/>
              <a:t>L’utilisateur peut choisir les couleurs.</a:t>
            </a:r>
          </a:p>
        </p:txBody>
      </p:sp>
      <p:pic>
        <p:nvPicPr>
          <p:cNvPr id="15363" name="Picture 3"/>
          <p:cNvPicPr>
            <a:picLocks noChangeAspect="1" noChangeArrowheads="1"/>
          </p:cNvPicPr>
          <p:nvPr/>
        </p:nvPicPr>
        <p:blipFill>
          <a:blip r:embed="rId3" cstate="print"/>
          <a:srcRect/>
          <a:stretch>
            <a:fillRect/>
          </a:stretch>
        </p:blipFill>
        <p:spPr bwMode="auto">
          <a:xfrm>
            <a:off x="5004048" y="1556792"/>
            <a:ext cx="2448272" cy="5149814"/>
          </a:xfrm>
          <a:prstGeom prst="rect">
            <a:avLst/>
          </a:prstGeom>
          <a:noFill/>
          <a:ln w="9525">
            <a:noFill/>
            <a:miter lim="800000"/>
            <a:headEnd/>
            <a:tailEnd/>
          </a:ln>
        </p:spPr>
      </p:pic>
      <p:pic>
        <p:nvPicPr>
          <p:cNvPr id="15364" name="Picture 4"/>
          <p:cNvPicPr>
            <a:picLocks noChangeAspect="1" noChangeArrowheads="1"/>
          </p:cNvPicPr>
          <p:nvPr/>
        </p:nvPicPr>
        <p:blipFill>
          <a:blip r:embed="rId4" cstate="print"/>
          <a:srcRect/>
          <a:stretch>
            <a:fillRect/>
          </a:stretch>
        </p:blipFill>
        <p:spPr bwMode="auto">
          <a:xfrm>
            <a:off x="1643042" y="3857628"/>
            <a:ext cx="3286148" cy="25590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forme conditionnelle</a:t>
            </a:r>
            <a:endParaRPr lang="fr-FR" dirty="0"/>
          </a:p>
        </p:txBody>
      </p:sp>
      <p:sp>
        <p:nvSpPr>
          <p:cNvPr id="3" name="Espace réservé du contenu 2"/>
          <p:cNvSpPr>
            <a:spLocks noGrp="1"/>
          </p:cNvSpPr>
          <p:nvPr>
            <p:ph sz="quarter" idx="1"/>
          </p:nvPr>
        </p:nvSpPr>
        <p:spPr>
          <a:xfrm>
            <a:off x="457200" y="1600200"/>
            <a:ext cx="5266928" cy="4873752"/>
          </a:xfrm>
        </p:spPr>
        <p:txBody>
          <a:bodyPr>
            <a:normAutofit/>
          </a:bodyPr>
          <a:lstStyle/>
          <a:p>
            <a:r>
              <a:rPr lang="fr-FR" dirty="0" smtClean="0"/>
              <a:t>Barres de données</a:t>
            </a:r>
          </a:p>
          <a:p>
            <a:pPr lvl="1"/>
            <a:r>
              <a:rPr lang="fr-FR" dirty="0" smtClean="0"/>
              <a:t>Prends une taille en fonction de la valeur de la cellule.</a:t>
            </a:r>
          </a:p>
          <a:p>
            <a:pPr lvl="1"/>
            <a:r>
              <a:rPr lang="fr-FR" dirty="0" smtClean="0"/>
              <a:t>L’utilisateur peut choisir le type de barre à afficher.</a:t>
            </a:r>
          </a:p>
        </p:txBody>
      </p:sp>
      <p:pic>
        <p:nvPicPr>
          <p:cNvPr id="16386" name="Picture 2"/>
          <p:cNvPicPr>
            <a:picLocks noChangeAspect="1" noChangeArrowheads="1"/>
          </p:cNvPicPr>
          <p:nvPr/>
        </p:nvPicPr>
        <p:blipFill>
          <a:blip r:embed="rId3" cstate="print"/>
          <a:srcRect/>
          <a:stretch>
            <a:fillRect/>
          </a:stretch>
        </p:blipFill>
        <p:spPr bwMode="auto">
          <a:xfrm>
            <a:off x="5580112" y="1412776"/>
            <a:ext cx="2673221" cy="4968552"/>
          </a:xfrm>
          <a:prstGeom prst="rect">
            <a:avLst/>
          </a:prstGeom>
          <a:noFill/>
          <a:ln w="9525">
            <a:noFill/>
            <a:miter lim="800000"/>
            <a:headEnd/>
            <a:tailEnd/>
          </a:ln>
        </p:spPr>
      </p:pic>
      <p:pic>
        <p:nvPicPr>
          <p:cNvPr id="16388" name="Picture 4"/>
          <p:cNvPicPr>
            <a:picLocks noChangeAspect="1" noChangeArrowheads="1"/>
          </p:cNvPicPr>
          <p:nvPr/>
        </p:nvPicPr>
        <p:blipFill>
          <a:blip r:embed="rId4" cstate="print"/>
          <a:srcRect/>
          <a:stretch>
            <a:fillRect/>
          </a:stretch>
        </p:blipFill>
        <p:spPr bwMode="auto">
          <a:xfrm>
            <a:off x="323528" y="3789040"/>
            <a:ext cx="5157505" cy="15841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forme conditionnelle</a:t>
            </a:r>
            <a:endParaRPr lang="fr-FR" dirty="0"/>
          </a:p>
        </p:txBody>
      </p:sp>
      <p:sp>
        <p:nvSpPr>
          <p:cNvPr id="3" name="Espace réservé du contenu 2"/>
          <p:cNvSpPr>
            <a:spLocks noGrp="1"/>
          </p:cNvSpPr>
          <p:nvPr>
            <p:ph sz="quarter" idx="1"/>
          </p:nvPr>
        </p:nvSpPr>
        <p:spPr>
          <a:xfrm>
            <a:off x="457200" y="1600200"/>
            <a:ext cx="4906888" cy="4873752"/>
          </a:xfrm>
        </p:spPr>
        <p:txBody>
          <a:bodyPr>
            <a:normAutofit/>
          </a:bodyPr>
          <a:lstStyle/>
          <a:p>
            <a:r>
              <a:rPr lang="fr-FR" dirty="0" smtClean="0"/>
              <a:t>Jeux d’icônes</a:t>
            </a:r>
          </a:p>
          <a:p>
            <a:pPr lvl="1"/>
            <a:r>
              <a:rPr lang="fr-FR" dirty="0" smtClean="0"/>
              <a:t>Prends un icône en fonction de la valeur de la cellule.</a:t>
            </a:r>
          </a:p>
          <a:p>
            <a:pPr lvl="1"/>
            <a:r>
              <a:rPr lang="fr-FR" dirty="0" smtClean="0"/>
              <a:t>L’utilisateur peut choisir le type d’icônes à afficher.</a:t>
            </a:r>
          </a:p>
          <a:p>
            <a:endParaRPr lang="fr-FR" dirty="0" smtClean="0"/>
          </a:p>
        </p:txBody>
      </p:sp>
      <p:pic>
        <p:nvPicPr>
          <p:cNvPr id="4" name="Picture 3"/>
          <p:cNvPicPr>
            <a:picLocks noChangeAspect="1" noChangeArrowheads="1"/>
          </p:cNvPicPr>
          <p:nvPr/>
        </p:nvPicPr>
        <p:blipFill>
          <a:blip r:embed="rId3" cstate="print"/>
          <a:srcRect/>
          <a:stretch>
            <a:fillRect/>
          </a:stretch>
        </p:blipFill>
        <p:spPr bwMode="auto">
          <a:xfrm>
            <a:off x="179512" y="3501008"/>
            <a:ext cx="5200650" cy="2495550"/>
          </a:xfrm>
          <a:prstGeom prst="rect">
            <a:avLst/>
          </a:prstGeom>
          <a:noFill/>
          <a:ln w="9525">
            <a:noFill/>
            <a:miter lim="800000"/>
            <a:headEnd/>
            <a:tailEnd/>
          </a:ln>
        </p:spPr>
      </p:pic>
      <p:pic>
        <p:nvPicPr>
          <p:cNvPr id="17410" name="Picture 2"/>
          <p:cNvPicPr>
            <a:picLocks noChangeAspect="1" noChangeArrowheads="1"/>
          </p:cNvPicPr>
          <p:nvPr/>
        </p:nvPicPr>
        <p:blipFill>
          <a:blip r:embed="rId4" cstate="print"/>
          <a:srcRect/>
          <a:stretch>
            <a:fillRect/>
          </a:stretch>
        </p:blipFill>
        <p:spPr bwMode="auto">
          <a:xfrm>
            <a:off x="5508104" y="1412776"/>
            <a:ext cx="2592288" cy="5127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forme conditionnelle</a:t>
            </a:r>
            <a:endParaRPr lang="fr-FR" dirty="0"/>
          </a:p>
        </p:txBody>
      </p:sp>
      <p:sp>
        <p:nvSpPr>
          <p:cNvPr id="3" name="Espace réservé du contenu 2"/>
          <p:cNvSpPr>
            <a:spLocks noGrp="1"/>
          </p:cNvSpPr>
          <p:nvPr>
            <p:ph sz="quarter" idx="1"/>
          </p:nvPr>
        </p:nvSpPr>
        <p:spPr/>
        <p:txBody>
          <a:bodyPr>
            <a:normAutofit/>
          </a:bodyPr>
          <a:lstStyle/>
          <a:p>
            <a:r>
              <a:rPr lang="fr-FR" dirty="0" smtClean="0"/>
              <a:t>Valeurs moins / plus élevées :</a:t>
            </a:r>
          </a:p>
          <a:p>
            <a:pPr lvl="1"/>
            <a:r>
              <a:rPr lang="fr-FR" dirty="0" smtClean="0"/>
              <a:t>Consiste à appliquer une couleur de fond sur une cellule en fonction de sa valeur par rapport aux autres valeurs de la liste :</a:t>
            </a:r>
          </a:p>
          <a:p>
            <a:pPr lvl="2"/>
            <a:r>
              <a:rPr lang="fr-FR" dirty="0" smtClean="0"/>
              <a:t>Exemple : les 10 % de valeurs les plus élevés</a:t>
            </a:r>
          </a:p>
          <a:p>
            <a:pPr lvl="2"/>
            <a:r>
              <a:rPr lang="fr-FR" dirty="0" smtClean="0"/>
              <a:t>Les 10 % de valeurs le moins élevés</a:t>
            </a:r>
          </a:p>
        </p:txBody>
      </p:sp>
      <p:pic>
        <p:nvPicPr>
          <p:cNvPr id="18435" name="Picture 3"/>
          <p:cNvPicPr>
            <a:picLocks noChangeAspect="1" noChangeArrowheads="1"/>
          </p:cNvPicPr>
          <p:nvPr/>
        </p:nvPicPr>
        <p:blipFill>
          <a:blip r:embed="rId3" cstate="print"/>
          <a:srcRect/>
          <a:stretch>
            <a:fillRect/>
          </a:stretch>
        </p:blipFill>
        <p:spPr bwMode="auto">
          <a:xfrm>
            <a:off x="2915816" y="3660872"/>
            <a:ext cx="4226446" cy="31971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forme conditionnelle</a:t>
            </a:r>
            <a:endParaRPr lang="fr-FR" dirty="0"/>
          </a:p>
        </p:txBody>
      </p:sp>
      <p:sp>
        <p:nvSpPr>
          <p:cNvPr id="3" name="Espace réservé du contenu 2"/>
          <p:cNvSpPr>
            <a:spLocks noGrp="1"/>
          </p:cNvSpPr>
          <p:nvPr>
            <p:ph sz="quarter" idx="1"/>
          </p:nvPr>
        </p:nvSpPr>
        <p:spPr/>
        <p:txBody>
          <a:bodyPr>
            <a:normAutofit/>
          </a:bodyPr>
          <a:lstStyle/>
          <a:p>
            <a:r>
              <a:rPr lang="fr-FR" dirty="0" smtClean="0"/>
              <a:t>Valeurs moins / plus élevés :</a:t>
            </a:r>
          </a:p>
          <a:p>
            <a:pPr lvl="1"/>
            <a:r>
              <a:rPr lang="fr-FR" dirty="0" smtClean="0"/>
              <a:t>Il est possible de modifier la valeur du critère </a:t>
            </a:r>
          </a:p>
        </p:txBody>
      </p:sp>
      <p:pic>
        <p:nvPicPr>
          <p:cNvPr id="19459" name="Picture 3"/>
          <p:cNvPicPr>
            <a:picLocks noChangeAspect="1" noChangeArrowheads="1"/>
          </p:cNvPicPr>
          <p:nvPr/>
        </p:nvPicPr>
        <p:blipFill>
          <a:blip r:embed="rId3" cstate="print"/>
          <a:srcRect/>
          <a:stretch>
            <a:fillRect/>
          </a:stretch>
        </p:blipFill>
        <p:spPr bwMode="auto">
          <a:xfrm>
            <a:off x="971600" y="2636912"/>
            <a:ext cx="4145426" cy="1944216"/>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5292080" y="2564904"/>
            <a:ext cx="2304256" cy="42283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forme conditionnelle</a:t>
            </a:r>
            <a:endParaRPr lang="fr-FR" dirty="0"/>
          </a:p>
        </p:txBody>
      </p:sp>
      <p:sp>
        <p:nvSpPr>
          <p:cNvPr id="3" name="Espace réservé du contenu 2"/>
          <p:cNvSpPr>
            <a:spLocks noGrp="1"/>
          </p:cNvSpPr>
          <p:nvPr>
            <p:ph sz="quarter" idx="1"/>
          </p:nvPr>
        </p:nvSpPr>
        <p:spPr/>
        <p:txBody>
          <a:bodyPr>
            <a:normAutofit/>
          </a:bodyPr>
          <a:lstStyle/>
          <a:p>
            <a:r>
              <a:rPr lang="fr-FR" dirty="0" smtClean="0"/>
              <a:t>Il est possible d’appliquer tous types de règles :</a:t>
            </a:r>
          </a:p>
        </p:txBody>
      </p:sp>
      <p:pic>
        <p:nvPicPr>
          <p:cNvPr id="20482" name="Picture 2"/>
          <p:cNvPicPr>
            <a:picLocks noChangeAspect="1" noChangeArrowheads="1"/>
          </p:cNvPicPr>
          <p:nvPr/>
        </p:nvPicPr>
        <p:blipFill>
          <a:blip r:embed="rId3" cstate="print"/>
          <a:srcRect/>
          <a:stretch>
            <a:fillRect/>
          </a:stretch>
        </p:blipFill>
        <p:spPr bwMode="auto">
          <a:xfrm>
            <a:off x="1428728" y="2000240"/>
            <a:ext cx="5143536" cy="4201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forme conditionnelle</a:t>
            </a:r>
            <a:endParaRPr lang="fr-FR" dirty="0"/>
          </a:p>
        </p:txBody>
      </p:sp>
      <p:sp>
        <p:nvSpPr>
          <p:cNvPr id="3" name="Espace réservé du contenu 2"/>
          <p:cNvSpPr>
            <a:spLocks noGrp="1"/>
          </p:cNvSpPr>
          <p:nvPr>
            <p:ph sz="quarter" idx="1"/>
          </p:nvPr>
        </p:nvSpPr>
        <p:spPr/>
        <p:txBody>
          <a:bodyPr>
            <a:normAutofit/>
          </a:bodyPr>
          <a:lstStyle/>
          <a:p>
            <a:r>
              <a:rPr lang="fr-FR" dirty="0" smtClean="0"/>
              <a:t>Règles personnalisées</a:t>
            </a:r>
          </a:p>
          <a:p>
            <a:pPr lvl="1"/>
            <a:r>
              <a:rPr lang="fr-FR" dirty="0" smtClean="0"/>
              <a:t>Il est possible de créer et gérer les règles grâce à l’éditeur suivant</a:t>
            </a:r>
          </a:p>
        </p:txBody>
      </p:sp>
      <p:pic>
        <p:nvPicPr>
          <p:cNvPr id="21506" name="Picture 2"/>
          <p:cNvPicPr>
            <a:picLocks noChangeAspect="1" noChangeArrowheads="1"/>
          </p:cNvPicPr>
          <p:nvPr/>
        </p:nvPicPr>
        <p:blipFill>
          <a:blip r:embed="rId3" cstate="print"/>
          <a:srcRect/>
          <a:stretch>
            <a:fillRect/>
          </a:stretch>
        </p:blipFill>
        <p:spPr bwMode="auto">
          <a:xfrm>
            <a:off x="3419872" y="2405284"/>
            <a:ext cx="4649366" cy="4452716"/>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395536" y="2780928"/>
            <a:ext cx="2752725" cy="3457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forme conditionnelle</a:t>
            </a:r>
            <a:endParaRPr lang="fr-FR" dirty="0"/>
          </a:p>
        </p:txBody>
      </p:sp>
      <p:sp>
        <p:nvSpPr>
          <p:cNvPr id="3" name="Espace réservé du contenu 2"/>
          <p:cNvSpPr>
            <a:spLocks noGrp="1"/>
          </p:cNvSpPr>
          <p:nvPr>
            <p:ph sz="quarter" idx="1"/>
          </p:nvPr>
        </p:nvSpPr>
        <p:spPr/>
        <p:txBody>
          <a:bodyPr>
            <a:normAutofit/>
          </a:bodyPr>
          <a:lstStyle/>
          <a:p>
            <a:r>
              <a:rPr lang="fr-FR" dirty="0" smtClean="0"/>
              <a:t>Règles personnalisées :</a:t>
            </a:r>
          </a:p>
          <a:p>
            <a:pPr lvl="1"/>
            <a:r>
              <a:rPr lang="fr-FR" dirty="0" smtClean="0"/>
              <a:t>Afin de ne pas s’y perdre entre les différentes règles, il est possible de les gérer via cette interface :</a:t>
            </a:r>
          </a:p>
        </p:txBody>
      </p:sp>
      <p:pic>
        <p:nvPicPr>
          <p:cNvPr id="22530" name="Picture 2"/>
          <p:cNvPicPr>
            <a:picLocks noChangeAspect="1" noChangeArrowheads="1"/>
          </p:cNvPicPr>
          <p:nvPr/>
        </p:nvPicPr>
        <p:blipFill>
          <a:blip r:embed="rId3" cstate="print"/>
          <a:srcRect/>
          <a:stretch>
            <a:fillRect/>
          </a:stretch>
        </p:blipFill>
        <p:spPr bwMode="auto">
          <a:xfrm>
            <a:off x="1115616" y="3284984"/>
            <a:ext cx="6524625"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Graphique simple</a:t>
            </a:r>
            <a:endParaRPr lang="fr-FR" dirty="0"/>
          </a:p>
        </p:txBody>
      </p:sp>
      <p:sp>
        <p:nvSpPr>
          <p:cNvPr id="3" name="Espace réservé du contenu 2"/>
          <p:cNvSpPr>
            <a:spLocks noGrp="1"/>
          </p:cNvSpPr>
          <p:nvPr>
            <p:ph sz="quarter" idx="1"/>
          </p:nvPr>
        </p:nvSpPr>
        <p:spPr/>
        <p:txBody>
          <a:bodyPr>
            <a:normAutofit/>
          </a:bodyPr>
          <a:lstStyle/>
          <a:p>
            <a:r>
              <a:rPr lang="fr-FR" dirty="0" smtClean="0"/>
              <a:t>Graphiques</a:t>
            </a:r>
          </a:p>
          <a:p>
            <a:pPr lvl="1"/>
            <a:r>
              <a:rPr lang="fr-FR" dirty="0" smtClean="0"/>
              <a:t>Il est possible de créer des graphiques simples</a:t>
            </a:r>
          </a:p>
          <a:p>
            <a:pPr lvl="1"/>
            <a:r>
              <a:rPr lang="fr-FR" dirty="0" smtClean="0"/>
              <a:t>La démarche :</a:t>
            </a:r>
          </a:p>
          <a:p>
            <a:pPr lvl="2"/>
            <a:r>
              <a:rPr lang="fr-FR" dirty="0" smtClean="0"/>
              <a:t>Sélection des données</a:t>
            </a:r>
          </a:p>
          <a:p>
            <a:pPr lvl="2"/>
            <a:r>
              <a:rPr lang="fr-FR" dirty="0" smtClean="0"/>
              <a:t>Sélection du graphique (Onglet Insertion)</a:t>
            </a:r>
          </a:p>
        </p:txBody>
      </p:sp>
      <p:pic>
        <p:nvPicPr>
          <p:cNvPr id="23555" name="Picture 3"/>
          <p:cNvPicPr>
            <a:picLocks noChangeAspect="1" noChangeArrowheads="1"/>
          </p:cNvPicPr>
          <p:nvPr/>
        </p:nvPicPr>
        <p:blipFill>
          <a:blip r:embed="rId3" cstate="print"/>
          <a:srcRect/>
          <a:stretch>
            <a:fillRect/>
          </a:stretch>
        </p:blipFill>
        <p:spPr bwMode="auto">
          <a:xfrm>
            <a:off x="1979712" y="3717032"/>
            <a:ext cx="5413935" cy="2880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Graphique simple</a:t>
            </a:r>
            <a:endParaRPr lang="fr-FR" dirty="0"/>
          </a:p>
        </p:txBody>
      </p:sp>
      <p:sp>
        <p:nvSpPr>
          <p:cNvPr id="3" name="Espace réservé du contenu 2"/>
          <p:cNvSpPr>
            <a:spLocks noGrp="1"/>
          </p:cNvSpPr>
          <p:nvPr>
            <p:ph sz="quarter" idx="1"/>
          </p:nvPr>
        </p:nvSpPr>
        <p:spPr/>
        <p:txBody>
          <a:bodyPr>
            <a:normAutofit/>
          </a:bodyPr>
          <a:lstStyle/>
          <a:p>
            <a:r>
              <a:rPr lang="fr-FR" dirty="0" smtClean="0"/>
              <a:t>Graphiques</a:t>
            </a:r>
          </a:p>
          <a:p>
            <a:pPr lvl="1"/>
            <a:r>
              <a:rPr lang="fr-FR" dirty="0" smtClean="0"/>
              <a:t>Le graphique s’affiche immédiatement :</a:t>
            </a:r>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endParaRPr lang="fr-FR" dirty="0" smtClean="0"/>
          </a:p>
          <a:p>
            <a:pPr lvl="1"/>
            <a:r>
              <a:rPr lang="fr-FR" dirty="0" smtClean="0"/>
              <a:t>Il s’affichera en fonction du type de graphique choisi.</a:t>
            </a:r>
          </a:p>
        </p:txBody>
      </p:sp>
      <p:pic>
        <p:nvPicPr>
          <p:cNvPr id="24578" name="Picture 2"/>
          <p:cNvPicPr>
            <a:picLocks noChangeAspect="1" noChangeArrowheads="1"/>
          </p:cNvPicPr>
          <p:nvPr/>
        </p:nvPicPr>
        <p:blipFill>
          <a:blip r:embed="rId3" cstate="print"/>
          <a:srcRect/>
          <a:stretch>
            <a:fillRect/>
          </a:stretch>
        </p:blipFill>
        <p:spPr bwMode="auto">
          <a:xfrm>
            <a:off x="755576" y="2564904"/>
            <a:ext cx="7105650"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l">
  <a:themeElements>
    <a:clrScheme name="Personnalisé 5">
      <a:dk1>
        <a:sysClr val="windowText" lastClr="000000"/>
      </a:dk1>
      <a:lt1>
        <a:sysClr val="window" lastClr="FFFFFF"/>
      </a:lt1>
      <a:dk2>
        <a:srgbClr val="FFFFFF"/>
      </a:dk2>
      <a:lt2>
        <a:srgbClr val="62D4F8"/>
      </a:lt2>
      <a:accent1>
        <a:srgbClr val="000000"/>
      </a:accent1>
      <a:accent2>
        <a:srgbClr val="998700"/>
      </a:accent2>
      <a:accent3>
        <a:srgbClr val="FFFFFF"/>
      </a:accent3>
      <a:accent4>
        <a:srgbClr val="8C7B70"/>
      </a:accent4>
      <a:accent5>
        <a:srgbClr val="8FB08C"/>
      </a:accent5>
      <a:accent6>
        <a:srgbClr val="D19049"/>
      </a:accent6>
      <a:hlink>
        <a:srgbClr val="00A3D6"/>
      </a:hlink>
      <a:folHlink>
        <a:srgbClr val="694F07"/>
      </a:folHlink>
    </a:clrScheme>
    <a:fontScheme name="Civil">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l">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2369</TotalTime>
  <Words>9179</Words>
  <Application>Microsoft Office PowerPoint</Application>
  <PresentationFormat>Affichage à l'écran (4:3)</PresentationFormat>
  <Paragraphs>2404</Paragraphs>
  <Slides>305</Slides>
  <Notes>286</Notes>
  <HiddenSlides>0</HiddenSlides>
  <MMClips>0</MMClips>
  <ScaleCrop>false</ScaleCrop>
  <HeadingPairs>
    <vt:vector size="6" baseType="variant">
      <vt:variant>
        <vt:lpstr>Thème</vt:lpstr>
      </vt:variant>
      <vt:variant>
        <vt:i4>1</vt:i4>
      </vt:variant>
      <vt:variant>
        <vt:lpstr>Serveurs OLE incorporés</vt:lpstr>
      </vt:variant>
      <vt:variant>
        <vt:i4>4</vt:i4>
      </vt:variant>
      <vt:variant>
        <vt:lpstr>Titres des diapositives</vt:lpstr>
      </vt:variant>
      <vt:variant>
        <vt:i4>305</vt:i4>
      </vt:variant>
    </vt:vector>
  </HeadingPairs>
  <TitlesOfParts>
    <vt:vector size="310" baseType="lpstr">
      <vt:lpstr>Civil</vt:lpstr>
      <vt:lpstr>Feuille de calcul</vt:lpstr>
      <vt:lpstr>Worksheet</vt:lpstr>
      <vt:lpstr>Image Paintbrush</vt:lpstr>
      <vt:lpstr>Microsoft Excel Macro-Enabled Worksheet</vt:lpstr>
      <vt:lpstr>Cours d’Excel 2007</vt:lpstr>
      <vt:lpstr>Présentation</vt:lpstr>
      <vt:lpstr>Objectif</vt:lpstr>
      <vt:lpstr>Examen final</vt:lpstr>
      <vt:lpstr>Programme</vt:lpstr>
      <vt:lpstr>Zoom sur…</vt:lpstr>
      <vt:lpstr>Fonctions Excel</vt:lpstr>
      <vt:lpstr>RechercheH</vt:lpstr>
      <vt:lpstr>RechercheH</vt:lpstr>
      <vt:lpstr>RechercheH</vt:lpstr>
      <vt:lpstr>RechercheH</vt:lpstr>
      <vt:lpstr>RechercheH</vt:lpstr>
      <vt:lpstr>RechercheH</vt:lpstr>
      <vt:lpstr>RechercheV</vt:lpstr>
      <vt:lpstr>RechercheV</vt:lpstr>
      <vt:lpstr>Index</vt:lpstr>
      <vt:lpstr>Index</vt:lpstr>
      <vt:lpstr>Gauche / Droite</vt:lpstr>
      <vt:lpstr>Gauche / Droite</vt:lpstr>
      <vt:lpstr>Equiv</vt:lpstr>
      <vt:lpstr>Equiv</vt:lpstr>
      <vt:lpstr>Index + Equiv</vt:lpstr>
      <vt:lpstr>Index + Equiv</vt:lpstr>
      <vt:lpstr>Index + Equiv</vt:lpstr>
      <vt:lpstr>Index + Equiv</vt:lpstr>
      <vt:lpstr>Index + Equiv</vt:lpstr>
      <vt:lpstr>Index + Equiv</vt:lpstr>
      <vt:lpstr>Index + Equiv</vt:lpstr>
      <vt:lpstr>Quelques raccourcis</vt:lpstr>
      <vt:lpstr>Calcul matriciel</vt:lpstr>
      <vt:lpstr>Calcul matriciel</vt:lpstr>
      <vt:lpstr>Calcul matriciel</vt:lpstr>
      <vt:lpstr>Calcul matriciel</vt:lpstr>
      <vt:lpstr>Calcul matriciel</vt:lpstr>
      <vt:lpstr>Calcul matriciel</vt:lpstr>
      <vt:lpstr>Exercices</vt:lpstr>
      <vt:lpstr>Fonctions Excel</vt:lpstr>
      <vt:lpstr>Fonctions Excel</vt:lpstr>
      <vt:lpstr>Fonctions Excel</vt:lpstr>
      <vt:lpstr>Fonctions Excel</vt:lpstr>
      <vt:lpstr>Fonctions Excel</vt:lpstr>
      <vt:lpstr>Fonctions Excel</vt:lpstr>
      <vt:lpstr>Fonctions Excel</vt:lpstr>
      <vt:lpstr>Fonctions Excel</vt:lpstr>
      <vt:lpstr>Fonctions Excel</vt:lpstr>
      <vt:lpstr>Fonctions Excel</vt:lpstr>
      <vt:lpstr>Fonctions Excel</vt:lpstr>
      <vt:lpstr>Fonctions financières</vt:lpstr>
      <vt:lpstr>Fonctions financières</vt:lpstr>
      <vt:lpstr>Fonctions financières</vt:lpstr>
      <vt:lpstr>Fonctions financières</vt:lpstr>
      <vt:lpstr>Fonctions financières</vt:lpstr>
      <vt:lpstr>Fonctions financières</vt:lpstr>
      <vt:lpstr>Fonctions financières</vt:lpstr>
      <vt:lpstr>Fonctions financières</vt:lpstr>
      <vt:lpstr>Tableau</vt:lpstr>
      <vt:lpstr>Tableau</vt:lpstr>
      <vt:lpstr>Tableau</vt:lpstr>
      <vt:lpstr>Tri</vt:lpstr>
      <vt:lpstr>Tri</vt:lpstr>
      <vt:lpstr>Filtres</vt:lpstr>
      <vt:lpstr>Filtres</vt:lpstr>
      <vt:lpstr>Filtres</vt:lpstr>
      <vt:lpstr>Filtres</vt:lpstr>
      <vt:lpstr>Exercices</vt:lpstr>
      <vt:lpstr>Introduction VBA</vt:lpstr>
      <vt:lpstr>Introduction VBA</vt:lpstr>
      <vt:lpstr>Introduction VBA</vt:lpstr>
      <vt:lpstr>Introduction VBA</vt:lpstr>
      <vt:lpstr>Introduction VBA</vt:lpstr>
      <vt:lpstr>Contrôle de formulaire</vt:lpstr>
      <vt:lpstr>Contrôle de formulaire</vt:lpstr>
      <vt:lpstr>Contrôle de formulaire</vt:lpstr>
      <vt:lpstr>Contrôle de formulaire</vt:lpstr>
      <vt:lpstr>Contrôle de formulaire</vt:lpstr>
      <vt:lpstr>Contrôle de formulaire</vt:lpstr>
      <vt:lpstr>Contrôle de formulaire</vt:lpstr>
      <vt:lpstr>Contrôle de formulaire</vt:lpstr>
      <vt:lpstr>Contrôle de formulaire</vt:lpstr>
      <vt:lpstr>Exercice 4</vt:lpstr>
      <vt:lpstr>Zoom sur…</vt:lpstr>
      <vt:lpstr>Fonctions vrai / faux</vt:lpstr>
      <vt:lpstr>Fonctions vrai / faux</vt:lpstr>
      <vt:lpstr>Fonctions vrai/faux</vt:lpstr>
      <vt:lpstr>Fonction de dates</vt:lpstr>
      <vt:lpstr>Fonction de dates</vt:lpstr>
      <vt:lpstr>Fonctions de dates</vt:lpstr>
      <vt:lpstr>Exercice 5</vt:lpstr>
      <vt:lpstr>Mise en forme conditionnelle</vt:lpstr>
      <vt:lpstr>Mise en forme conditionnelle</vt:lpstr>
      <vt:lpstr>Mise en forme conditionnelle</vt:lpstr>
      <vt:lpstr>Mise en forme conditionnelle</vt:lpstr>
      <vt:lpstr>Mise en forme conditionnelle</vt:lpstr>
      <vt:lpstr>Mise en forme conditionnelle</vt:lpstr>
      <vt:lpstr>Mise en forme conditionnelle</vt:lpstr>
      <vt:lpstr>Mise en forme conditionnelle</vt:lpstr>
      <vt:lpstr>Mise en forme conditionnelle</vt:lpstr>
      <vt:lpstr>Graphique simple</vt:lpstr>
      <vt:lpstr>Graphique simple</vt:lpstr>
      <vt:lpstr>Graphique simple</vt:lpstr>
      <vt:lpstr>Exemple Graphique</vt:lpstr>
      <vt:lpstr>Graphique simple</vt:lpstr>
      <vt:lpstr>Formules d’arrondi</vt:lpstr>
      <vt:lpstr>Formules d’arrondi</vt:lpstr>
      <vt:lpstr>Exercice 6</vt:lpstr>
      <vt:lpstr>Exercice 6</vt:lpstr>
      <vt:lpstr>Exercice 6</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Tableau croisé dynamique</vt:lpstr>
      <vt:lpstr>Rappel fonctionnalités du TCD</vt:lpstr>
      <vt:lpstr>Rappel fonctionnalités du TCD</vt:lpstr>
      <vt:lpstr>Rappel fonctionnalités du TCD</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Tableau croise dynamique - Exemple</vt:lpstr>
      <vt:lpstr>Exercice 7</vt:lpstr>
      <vt:lpstr>Champs calculés</vt:lpstr>
      <vt:lpstr>Champs calculés</vt:lpstr>
      <vt:lpstr>Champs calculés</vt:lpstr>
      <vt:lpstr>Éléments calculés</vt:lpstr>
      <vt:lpstr>Éléments calculés</vt:lpstr>
      <vt:lpstr>Assistant TCD</vt:lpstr>
      <vt:lpstr>Assistant TCD</vt:lpstr>
      <vt:lpstr>Assistant TCD</vt:lpstr>
      <vt:lpstr>Exercices</vt:lpstr>
      <vt:lpstr>Fonctions SI</vt:lpstr>
      <vt:lpstr>Fonctions SI</vt:lpstr>
      <vt:lpstr>Fonctions SI</vt:lpstr>
      <vt:lpstr>Fonctions SI</vt:lpstr>
      <vt:lpstr>Fonctions SI</vt:lpstr>
      <vt:lpstr>Aparté</vt:lpstr>
      <vt:lpstr>Fonctions SI</vt:lpstr>
      <vt:lpstr>Fonctions SI</vt:lpstr>
      <vt:lpstr>Fonctions SI</vt:lpstr>
      <vt:lpstr>Fonctions SI</vt:lpstr>
      <vt:lpstr>Fonctions SI</vt:lpstr>
      <vt:lpstr>Fonctions SI</vt:lpstr>
      <vt:lpstr>Fonction SommeProd</vt:lpstr>
      <vt:lpstr>Fonction SommeProd</vt:lpstr>
      <vt:lpstr>Fonction SommeProd</vt:lpstr>
      <vt:lpstr>Fonction SommeProd</vt:lpstr>
      <vt:lpstr>Exercices</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V.B.A - Introduction</vt:lpstr>
      <vt:lpstr>Travaux diriges</vt:lpstr>
      <vt:lpstr>Travaux diriges</vt:lpstr>
      <vt:lpstr>Travaux diriges</vt:lpstr>
      <vt:lpstr>Travaux diriges</vt:lpstr>
      <vt:lpstr>Travaux dirigés</vt:lpstr>
      <vt:lpstr>Présentation PowerPoint</vt:lpstr>
      <vt:lpstr>Présentation PowerPoint</vt:lpstr>
      <vt:lpstr>Présentation PowerPoint</vt:lpstr>
      <vt:lpstr>Travaux diriges</vt:lpstr>
      <vt:lpstr>Première partie</vt:lpstr>
      <vt:lpstr>Première partie</vt:lpstr>
      <vt:lpstr>Première partie</vt:lpstr>
      <vt:lpstr>Présentation PowerPoint</vt:lpstr>
      <vt:lpstr>Première partie</vt:lpstr>
      <vt:lpstr>Première partie</vt:lpstr>
      <vt:lpstr>Première partie</vt:lpstr>
      <vt:lpstr>Première partie</vt:lpstr>
      <vt:lpstr>Première partie</vt:lpstr>
      <vt:lpstr>Première partie</vt:lpstr>
      <vt:lpstr>Première partie</vt:lpstr>
      <vt:lpstr>Première partie</vt:lpstr>
      <vt:lpstr>Deuxième partie</vt:lpstr>
      <vt:lpstr>Deuxième partie</vt:lpstr>
      <vt:lpstr>Deuxième partie</vt:lpstr>
      <vt:lpstr>Deuxième partie</vt:lpstr>
      <vt:lpstr>Deuxième partie</vt:lpstr>
      <vt:lpstr>Deuxième partie</vt:lpstr>
      <vt:lpstr>Deuxième partie</vt:lpstr>
      <vt:lpstr>Deuxième partie</vt:lpstr>
      <vt:lpstr>Deuxième partie</vt:lpstr>
      <vt:lpstr>Deuxième partie</vt:lpstr>
      <vt:lpstr>Deuxième partie</vt:lpstr>
      <vt:lpstr>Deuxième partie</vt:lpstr>
      <vt:lpstr>Deuxième partie</vt:lpstr>
      <vt:lpstr>Deuxième partie</vt:lpstr>
      <vt:lpstr>Deuxième partie</vt:lpstr>
      <vt:lpstr>Deuxième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Troisième partie</vt:lpstr>
      <vt:lpstr>Quatrième partie</vt:lpstr>
      <vt:lpstr>Quatrième partie</vt:lpstr>
      <vt:lpstr>Cinquième partie</vt:lpstr>
      <vt:lpstr>Cinquième partie</vt:lpstr>
      <vt:lpstr>Zoom sur les boucles</vt:lpstr>
      <vt:lpstr>Zoom sur les boucles</vt:lpstr>
      <vt:lpstr>Zoom sur les boucles</vt:lpstr>
      <vt:lpstr>Zoom sur les boucles</vt:lpstr>
      <vt:lpstr>Cinquième partie</vt:lpstr>
      <vt:lpstr>Cinquième partie</vt:lpstr>
      <vt:lpstr>Cinquième partie</vt:lpstr>
      <vt:lpstr>Cinquième partie</vt:lpstr>
      <vt:lpstr>Cinquième partie</vt:lpstr>
      <vt:lpstr>FINALISER</vt:lpstr>
      <vt:lpstr>FINALISER</vt:lpstr>
      <vt:lpstr>Sixième partie</vt:lpstr>
      <vt:lpstr>Sixième partie</vt:lpstr>
      <vt:lpstr>Sixième partie</vt:lpstr>
      <vt:lpstr>Sixième partie</vt:lpstr>
      <vt:lpstr>Sixième partie</vt:lpstr>
      <vt:lpstr>Sixième partie</vt:lpstr>
      <vt:lpstr>Sixième partie</vt:lpstr>
      <vt:lpstr>Sixième partie</vt:lpstr>
      <vt:lpstr>Sixième partie</vt:lpstr>
      <vt:lpstr>Sixième partie</vt:lpstr>
      <vt:lpstr>Sixième partie</vt:lpstr>
      <vt:lpstr>Septième partie</vt:lpstr>
      <vt:lpstr>Septième partie</vt:lpstr>
      <vt:lpstr>Septième partie</vt:lpstr>
      <vt:lpstr>Septième partie</vt:lpstr>
      <vt:lpstr>Septième partie</vt:lpstr>
      <vt:lpstr>Aller plus loin</vt:lpstr>
      <vt:lpstr>Les différents fichiers Excel</vt:lpstr>
      <vt:lpstr>Les différents fichiers Excel</vt:lpstr>
      <vt:lpstr>Les différents fichiers Excel</vt:lpstr>
      <vt:lpstr>Les différents fichiers Excel</vt:lpstr>
      <vt:lpstr>Les différents fichiers Excel</vt:lpstr>
      <vt:lpstr>Les différents fichiers Excel</vt:lpstr>
      <vt:lpstr>La protection sur Excel</vt:lpstr>
      <vt:lpstr>La protection sur Excel</vt:lpstr>
      <vt:lpstr>La protection sur Excel</vt:lpstr>
      <vt:lpstr>La protection sur Excel</vt:lpstr>
      <vt:lpstr>La protection sur Excel</vt:lpstr>
      <vt:lpstr>La protection sur Excel</vt:lpstr>
      <vt:lpstr>La protection sur Excel</vt:lpstr>
      <vt:lpstr>La protection sur Excel</vt:lpstr>
      <vt:lpstr>La protection sur Excel</vt:lpstr>
      <vt:lpstr>La protection sur Excel</vt:lpstr>
      <vt:lpstr>La protection sur Excel</vt:lpstr>
      <vt:lpstr>La protection sur Excel</vt:lpstr>
      <vt:lpstr>Préparation au partiel</vt:lpstr>
      <vt:lpstr>Préparation au partiel</vt:lpstr>
      <vt:lpstr>Préparation au partiel</vt:lpstr>
      <vt:lpstr>Préparation au partiel</vt:lpstr>
    </vt:vector>
  </TitlesOfParts>
  <Company>Jean-Emmanuel CHAPARTEGUI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d’Excel 2007</dc:title>
  <dc:subject>Cours d'Excel 2007 version 20013-2014 avec Exercices et Supports</dc:subject>
  <dc:creator>Jean-Emmanuel CHAPARTEGUI</dc:creator>
  <cp:keywords>Cours, Excel 2007, Contrôle de Gestion, Master 1, Dauphine</cp:keywords>
  <cp:lastModifiedBy>lambda</cp:lastModifiedBy>
  <cp:revision>199</cp:revision>
  <dcterms:created xsi:type="dcterms:W3CDTF">2013-09-09T07:37:39Z</dcterms:created>
  <dcterms:modified xsi:type="dcterms:W3CDTF">2013-11-18T19:30:09Z</dcterms:modified>
  <cp:version>1</cp:version>
</cp:coreProperties>
</file>